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03"/>
  </p:notesMasterIdLst>
  <p:handoutMasterIdLst>
    <p:handoutMasterId r:id="rId104"/>
  </p:handoutMasterIdLst>
  <p:sldIdLst>
    <p:sldId id="587" r:id="rId70"/>
    <p:sldId id="600" r:id="rId71"/>
    <p:sldId id="601" r:id="rId72"/>
    <p:sldId id="602" r:id="rId73"/>
    <p:sldId id="603" r:id="rId74"/>
    <p:sldId id="604" r:id="rId75"/>
    <p:sldId id="605" r:id="rId76"/>
    <p:sldId id="606" r:id="rId77"/>
    <p:sldId id="607" r:id="rId78"/>
    <p:sldId id="608" r:id="rId79"/>
    <p:sldId id="609" r:id="rId80"/>
    <p:sldId id="610" r:id="rId81"/>
    <p:sldId id="611" r:id="rId82"/>
    <p:sldId id="612" r:id="rId83"/>
    <p:sldId id="613" r:id="rId84"/>
    <p:sldId id="614" r:id="rId85"/>
    <p:sldId id="615" r:id="rId86"/>
    <p:sldId id="616" r:id="rId87"/>
    <p:sldId id="617" r:id="rId88"/>
    <p:sldId id="618" r:id="rId89"/>
    <p:sldId id="619" r:id="rId90"/>
    <p:sldId id="620" r:id="rId91"/>
    <p:sldId id="621" r:id="rId92"/>
    <p:sldId id="622" r:id="rId93"/>
    <p:sldId id="623" r:id="rId94"/>
    <p:sldId id="624" r:id="rId95"/>
    <p:sldId id="625" r:id="rId96"/>
    <p:sldId id="626" r:id="rId97"/>
    <p:sldId id="627" r:id="rId98"/>
    <p:sldId id="628" r:id="rId99"/>
    <p:sldId id="629" r:id="rId100"/>
    <p:sldId id="630" r:id="rId101"/>
    <p:sldId id="595"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95" autoAdjust="0"/>
    <p:restoredTop sz="66061" autoAdjust="0"/>
  </p:normalViewPr>
  <p:slideViewPr>
    <p:cSldViewPr snapToGrid="0" snapToObjects="1" showGuides="1">
      <p:cViewPr varScale="1">
        <p:scale>
          <a:sx n="65" d="100"/>
          <a:sy n="65" d="100"/>
        </p:scale>
        <p:origin x="-2416" y="-120"/>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32.xml"/><Relationship Id="rId102" Type="http://schemas.openxmlformats.org/officeDocument/2006/relationships/slide" Target="slides/slide33.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90" Type="http://schemas.openxmlformats.org/officeDocument/2006/relationships/slide" Target="slides/slide21.xml"/><Relationship Id="rId91" Type="http://schemas.openxmlformats.org/officeDocument/2006/relationships/slide" Target="slides/slide22.xml"/><Relationship Id="rId92" Type="http://schemas.openxmlformats.org/officeDocument/2006/relationships/slide" Target="slides/slide23.xml"/><Relationship Id="rId93" Type="http://schemas.openxmlformats.org/officeDocument/2006/relationships/slide" Target="slides/slide24.xml"/><Relationship Id="rId94" Type="http://schemas.openxmlformats.org/officeDocument/2006/relationships/slide" Target="slides/slide25.xml"/><Relationship Id="rId95" Type="http://schemas.openxmlformats.org/officeDocument/2006/relationships/slide" Target="slides/slide26.xml"/><Relationship Id="rId96" Type="http://schemas.openxmlformats.org/officeDocument/2006/relationships/slide" Target="slides/slide27.xml"/><Relationship Id="rId97" Type="http://schemas.openxmlformats.org/officeDocument/2006/relationships/slide" Target="slides/slide28.xml"/><Relationship Id="rId98" Type="http://schemas.openxmlformats.org/officeDocument/2006/relationships/slide" Target="slides/slide29.xml"/><Relationship Id="rId99" Type="http://schemas.openxmlformats.org/officeDocument/2006/relationships/slide" Target="slides/slide30.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100" Type="http://schemas.openxmlformats.org/officeDocument/2006/relationships/slide" Target="slides/slide3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3/2/17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Esri</a:t>
            </a:r>
            <a:r>
              <a:rPr lang="en-US" baseline="0" dirty="0"/>
              <a:t> Corporate Template-Dark v3.3</a:t>
            </a:r>
          </a:p>
          <a:p>
            <a:r>
              <a:rPr lang="en-US" baseline="0" dirty="0"/>
              <a:t>16:9 version – January 21, 2016</a:t>
            </a:r>
          </a:p>
          <a:p>
            <a:endParaRPr lang="en-US" baseline="0" dirty="0"/>
          </a:p>
          <a:p>
            <a:r>
              <a:rPr lang="en-US" baseline="0" dirty="0"/>
              <a:t>For more templates, sample files, and icons, see https://compass.esri.com/resources/presentations/Pages/Main.aspx</a:t>
            </a:r>
          </a:p>
          <a:p>
            <a:endParaRPr lang="en-US" baseline="0" dirty="0"/>
          </a:p>
          <a:p>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in Windows</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Home</a:t>
            </a:r>
            <a:r>
              <a:rPr lang="en-US" sz="1200" b="0" kern="1200" dirty="0">
                <a:solidFill>
                  <a:schemeClr val="tx1"/>
                </a:solidFill>
                <a:latin typeface="Arial"/>
                <a:ea typeface="+mn-ea"/>
                <a:cs typeface="+mn-cs"/>
              </a:rPr>
              <a:t> tab, under </a:t>
            </a:r>
            <a:r>
              <a:rPr lang="en-US" sz="1200" b="1" kern="1200" dirty="0">
                <a:solidFill>
                  <a:schemeClr val="tx1"/>
                </a:solidFill>
                <a:latin typeface="Arial"/>
                <a:ea typeface="+mn-ea"/>
                <a:cs typeface="+mn-cs"/>
              </a:rPr>
              <a:t>Insert</a:t>
            </a:r>
            <a:r>
              <a:rPr lang="en-US" sz="1200" b="0" kern="1200" dirty="0">
                <a:solidFill>
                  <a:schemeClr val="tx1"/>
                </a:solidFill>
                <a:latin typeface="Arial"/>
                <a:ea typeface="+mn-ea"/>
                <a:cs typeface="+mn-cs"/>
              </a:rPr>
              <a:t>, click </a:t>
            </a:r>
            <a:r>
              <a:rPr lang="en-US" sz="1200" b="1" kern="1200" dirty="0">
                <a:solidFill>
                  <a:schemeClr val="tx1"/>
                </a:solidFill>
                <a:latin typeface="Arial"/>
                <a:ea typeface="+mn-ea"/>
                <a:cs typeface="+mn-cs"/>
              </a:rPr>
              <a:t>Text</a:t>
            </a:r>
            <a:r>
              <a:rPr lang="en-US" sz="1200" b="0" kern="1200" dirty="0">
                <a:solidFill>
                  <a:schemeClr val="tx1"/>
                </a:solidFill>
                <a:latin typeface="Arial"/>
                <a:ea typeface="+mn-ea"/>
                <a:cs typeface="+mn-cs"/>
              </a:rPr>
              <a:t>, and then click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a:t>
            </a:r>
          </a:p>
          <a:p>
            <a:pPr marL="228600" lvl="0" indent="-228600">
              <a:buFont typeface="+mj-lt"/>
              <a:buAutoNum type="arabicPeriod"/>
            </a:pPr>
            <a:r>
              <a:rPr lang="en-US" sz="1200" b="0" kern="1200" dirty="0">
                <a:solidFill>
                  <a:schemeClr val="tx1"/>
                </a:solidFill>
                <a:latin typeface="Arial"/>
                <a:ea typeface="+mn-ea"/>
                <a:cs typeface="+mn-cs"/>
              </a:rPr>
              <a:t>Click the </a:t>
            </a:r>
            <a:r>
              <a:rPr lang="en-US" sz="1200" b="1" kern="1200" dirty="0">
                <a:solidFill>
                  <a:schemeClr val="tx1"/>
                </a:solidFill>
                <a:latin typeface="Arial"/>
                <a:ea typeface="+mn-ea"/>
                <a:cs typeface="+mn-cs"/>
              </a:rPr>
              <a:t>Slide</a:t>
            </a:r>
            <a:r>
              <a:rPr lang="en-US" sz="1200" b="0" kern="1200" dirty="0">
                <a:solidFill>
                  <a:schemeClr val="tx1"/>
                </a:solidFill>
                <a:latin typeface="Arial"/>
                <a:ea typeface="+mn-ea"/>
                <a:cs typeface="+mn-cs"/>
              </a:rPr>
              <a:t> tab, 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pPr marL="228600" lvl="0" indent="-228600">
              <a:buFont typeface="+mj-lt"/>
              <a:buAutoNum type="arabicPeriod"/>
            </a:pPr>
            <a:endParaRPr lang="en-US" sz="1200" b="0" kern="1200" dirty="0">
              <a:solidFill>
                <a:schemeClr val="tx1"/>
              </a:solidFill>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on a Mac</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View </a:t>
            </a:r>
            <a:r>
              <a:rPr lang="en-US" sz="1200" b="0" kern="1200" dirty="0">
                <a:solidFill>
                  <a:schemeClr val="tx1"/>
                </a:solidFill>
                <a:latin typeface="Arial"/>
                <a:ea typeface="+mn-ea"/>
                <a:cs typeface="+mn-cs"/>
              </a:rPr>
              <a:t>menu, select</a:t>
            </a:r>
            <a:r>
              <a:rPr lang="en-US" sz="1200" b="0" kern="1200" baseline="0" dirty="0">
                <a:solidFill>
                  <a:schemeClr val="tx1"/>
                </a:solidFill>
                <a:latin typeface="Arial"/>
                <a:ea typeface="+mn-ea"/>
                <a:cs typeface="+mn-cs"/>
              </a:rPr>
              <a:t> </a:t>
            </a:r>
            <a:r>
              <a:rPr lang="en-US" sz="1200" b="1" kern="1200" dirty="0">
                <a:solidFill>
                  <a:schemeClr val="tx1"/>
                </a:solidFill>
                <a:latin typeface="Arial"/>
                <a:ea typeface="+mn-ea"/>
                <a:cs typeface="+mn-cs"/>
              </a:rPr>
              <a:t>Header and Footer.</a:t>
            </a:r>
            <a:endParaRPr lang="en-US" sz="1200" b="0" kern="1200" dirty="0">
              <a:solidFill>
                <a:schemeClr val="tx1"/>
              </a:solidFill>
              <a:latin typeface="Arial"/>
              <a:ea typeface="+mn-ea"/>
              <a:cs typeface="+mn-cs"/>
            </a:endParaRPr>
          </a:p>
          <a:p>
            <a:pPr marL="228600" lvl="0" indent="-228600">
              <a:buFont typeface="+mj-lt"/>
              <a:buAutoNum type="arabicPeriod"/>
            </a:pPr>
            <a:r>
              <a:rPr lang="en-US" sz="1200" b="0" kern="1200" dirty="0">
                <a:solidFill>
                  <a:schemeClr val="tx1"/>
                </a:solidFill>
                <a:latin typeface="Arial"/>
                <a:ea typeface="+mn-ea"/>
                <a:cs typeface="+mn-cs"/>
              </a:rPr>
              <a:t>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r>
              <a:rPr lang="en-US" sz="1200" b="0" kern="1200" dirty="0">
                <a:solidFill>
                  <a:schemeClr val="tx1"/>
                </a:solidFill>
                <a:latin typeface="Arial"/>
                <a:ea typeface="+mn-ea"/>
                <a:cs typeface="+mn-cs"/>
              </a:rPr>
              <a:t>	</a:t>
            </a:r>
          </a:p>
          <a:p>
            <a:r>
              <a:rPr lang="en-US" sz="1400" b="1" kern="1200" dirty="0">
                <a:solidFill>
                  <a:schemeClr val="bg2"/>
                </a:solidFill>
                <a:latin typeface="Arial"/>
                <a:ea typeface="+mn-ea"/>
                <a:cs typeface="+mn-cs"/>
              </a:rPr>
              <a:t>If footers don't appear on the slides</a:t>
            </a:r>
            <a:r>
              <a:rPr lang="en-US" sz="1200" b="0" kern="1200" dirty="0">
                <a:solidFill>
                  <a:schemeClr val="tx1"/>
                </a:solidFill>
                <a:latin typeface="Arial"/>
                <a:ea typeface="+mn-ea"/>
                <a:cs typeface="+mn-cs"/>
              </a:rPr>
              <a:t>	</a:t>
            </a:r>
          </a:p>
          <a:p>
            <a:r>
              <a:rPr lang="en-US" sz="1200" b="0" kern="1200" dirty="0">
                <a:solidFill>
                  <a:schemeClr val="tx1"/>
                </a:solidFill>
                <a:latin typeface="Arial"/>
                <a:ea typeface="+mn-ea"/>
                <a:cs typeface="+mn-cs"/>
              </a:rPr>
              <a:t>If footers don't appear on title slides, in the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 dialog box make sure the </a:t>
            </a:r>
            <a:r>
              <a:rPr lang="en-US" sz="1200" b="1" kern="1200" dirty="0">
                <a:solidFill>
                  <a:schemeClr val="tx1"/>
                </a:solidFill>
                <a:latin typeface="Arial"/>
                <a:ea typeface="+mn-ea"/>
                <a:cs typeface="+mn-cs"/>
              </a:rPr>
              <a:t>Don't show on title slide</a:t>
            </a:r>
            <a:r>
              <a:rPr lang="en-US" sz="1200" b="0" kern="1200" dirty="0">
                <a:solidFill>
                  <a:schemeClr val="tx1"/>
                </a:solidFill>
                <a:latin typeface="Arial"/>
                <a:ea typeface="+mn-ea"/>
                <a:cs typeface="+mn-cs"/>
              </a:rPr>
              <a:t> check box is not selected.</a:t>
            </a:r>
          </a:p>
          <a:p>
            <a:r>
              <a:rPr lang="en-US" sz="1200" b="0" kern="1200" dirty="0">
                <a:solidFill>
                  <a:schemeClr val="tx1"/>
                </a:solidFill>
                <a:latin typeface="Arial"/>
                <a:ea typeface="+mn-ea"/>
                <a:cs typeface="+mn-cs"/>
              </a:rPr>
              <a:t>If the footers are missing from other slides, the placeholders for these items might have been removed from specific slide layouts or the slide master.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36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many</a:t>
            </a:r>
            <a:r>
              <a:rPr lang="en-GB" baseline="0" dirty="0" smtClean="0"/>
              <a:t> more methods in the geometry engine…</a:t>
            </a:r>
          </a:p>
          <a:p>
            <a:endParaRPr lang="en-GB" baseline="0" dirty="0" smtClean="0"/>
          </a:p>
          <a:p>
            <a:r>
              <a:rPr lang="en-GB" baseline="0" dirty="0" smtClean="0"/>
              <a:t>Buffering, and Geodesic Buffering allows you to grow and shrink geometries.</a:t>
            </a:r>
          </a:p>
          <a:p>
            <a:endParaRPr lang="en-GB" baseline="0" dirty="0" smtClean="0"/>
          </a:p>
          <a:p>
            <a:r>
              <a:rPr lang="en-GB" baseline="0" dirty="0" smtClean="0"/>
              <a:t>Generalize and Densify, allow you increase or reduce the number of vertices in your geometries.</a:t>
            </a:r>
          </a:p>
          <a:p>
            <a:endParaRPr lang="en-GB" baseline="0" dirty="0" smtClean="0"/>
          </a:p>
          <a:p>
            <a:r>
              <a:rPr lang="en-GB" baseline="0" dirty="0" err="1" smtClean="0"/>
              <a:t>IsSimple</a:t>
            </a:r>
            <a:r>
              <a:rPr lang="en-GB" baseline="0" dirty="0" smtClean="0"/>
              <a:t> and Simplify allow you to fix issues with your geometry, and make them legal. This allows you to fix geometry that is not topologically correct, say if it has self intersecting lines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863858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[DAVID]</a:t>
            </a:r>
          </a:p>
          <a:p>
            <a:endParaRPr lang="en-GB" dirty="0" smtClean="0"/>
          </a:p>
          <a:p>
            <a:r>
              <a:rPr lang="en-GB" dirty="0" smtClean="0"/>
              <a:t>You</a:t>
            </a:r>
            <a:r>
              <a:rPr lang="en-GB" baseline="0" dirty="0" smtClean="0"/>
              <a:t> will all have realised, that you have been able to do all of these operations for the past 10 years with the ESRI </a:t>
            </a:r>
            <a:r>
              <a:rPr lang="en-GB" baseline="0" dirty="0" err="1" smtClean="0"/>
              <a:t>Javascript</a:t>
            </a:r>
            <a:r>
              <a:rPr lang="en-GB" baseline="0" dirty="0" smtClean="0"/>
              <a:t> API.</a:t>
            </a:r>
          </a:p>
          <a:p>
            <a:endParaRPr lang="en-GB" baseline="0" dirty="0" smtClean="0"/>
          </a:p>
          <a:p>
            <a:r>
              <a:rPr lang="en-GB" baseline="0" dirty="0" smtClean="0"/>
              <a:t>You can just make a REST call to the Geometry Service, and voila… You have clipped, </a:t>
            </a:r>
            <a:r>
              <a:rPr lang="en-GB" baseline="0" dirty="0" err="1" smtClean="0"/>
              <a:t>unioned</a:t>
            </a:r>
            <a:r>
              <a:rPr lang="en-GB" baseline="0" dirty="0" smtClean="0"/>
              <a:t>, intersected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108992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523128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55973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Purpose of DEMO, is cool</a:t>
            </a:r>
            <a:r>
              <a:rPr lang="en-GB" baseline="0" dirty="0" smtClean="0"/>
              <a:t> demo, showing on the fly, splitting, cutting, area </a:t>
            </a:r>
            <a:r>
              <a:rPr lang="en-GB" baseline="0" dirty="0" err="1" smtClean="0"/>
              <a:t>etc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625915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Change of Tack, and Look at how you use the Geometry </a:t>
            </a:r>
            <a:r>
              <a:rPr lang="en-GB" dirty="0" err="1" smtClean="0"/>
              <a:t>ApI</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95071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First of all Geometry Engine is just a Module.</a:t>
            </a:r>
          </a:p>
          <a:p>
            <a:endParaRPr lang="en-GB" baseline="0" dirty="0" smtClean="0"/>
          </a:p>
          <a:p>
            <a:r>
              <a:rPr lang="en-GB" baseline="0" dirty="0" smtClean="0"/>
              <a:t>You AMD load it in like any of the other JS API module.</a:t>
            </a:r>
          </a:p>
          <a:p>
            <a:endParaRPr lang="en-GB" baseline="0" dirty="0" smtClean="0"/>
          </a:p>
          <a:p>
            <a:r>
              <a:rPr lang="en-GB" baseline="0" dirty="0" smtClean="0"/>
              <a:t>When you look at the module, it has very simple method. For example as in this case. To do a Buffer you just call the Buffer Command.</a:t>
            </a:r>
          </a:p>
          <a:p>
            <a:endParaRPr lang="en-GB" baseline="0" dirty="0" smtClean="0"/>
          </a:p>
          <a:p>
            <a:r>
              <a:rPr lang="en-GB" baseline="0" dirty="0" smtClean="0"/>
              <a:t>When we looking at the interface, we looked at the other APIS and SDKs and tried to get a very similar set of names and calling conventions.</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551766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One of the benefits of the Geometry Engine is it simplifies your code.</a:t>
            </a:r>
          </a:p>
          <a:p>
            <a:endParaRPr lang="en-GB" baseline="0" dirty="0" smtClean="0"/>
          </a:p>
          <a:p>
            <a:r>
              <a:rPr lang="en-GB" baseline="0" dirty="0" smtClean="0"/>
              <a:t>Its important to say that the geometry engine is a lot of code, however it is simplifying the amount of code you have to write.</a:t>
            </a:r>
          </a:p>
          <a:p>
            <a:endParaRPr lang="en-GB" baseline="0" dirty="0" smtClean="0"/>
          </a:p>
          <a:p>
            <a:r>
              <a:rPr lang="en-GB" baseline="0" dirty="0" smtClean="0"/>
              <a:t>You can see the comparison of the geometry engine versus using the geometry service. As you can see there are a lot more lines of code.  Now there are more options with the online service, but it is a much more complex operation to call.</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1883522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Now going to look at building an</a:t>
            </a:r>
            <a:r>
              <a:rPr lang="en-GB" baseline="0" dirty="0" smtClean="0"/>
              <a:t> application with the geometry engine.</a:t>
            </a:r>
          </a:p>
          <a:p>
            <a:endParaRPr lang="en-GB" baseline="0" dirty="0" smtClean="0"/>
          </a:p>
          <a:p>
            <a:r>
              <a:rPr lang="en-GB" baseline="0" dirty="0" smtClean="0"/>
              <a:t>One of the most common applications that is built, it building an editing application. I think over my years at ESRI I have built numerous editing applications.</a:t>
            </a:r>
          </a:p>
          <a:p>
            <a:endParaRPr lang="en-GB" baseline="0" dirty="0" smtClean="0"/>
          </a:p>
          <a:p>
            <a:r>
              <a:rPr lang="en-GB" dirty="0" smtClean="0"/>
              <a:t>Show a different editing application, which uses the geometry engine to provide a bit more interactivity</a:t>
            </a:r>
          </a:p>
          <a:p>
            <a:endParaRPr lang="en-GB" dirty="0" smtClean="0"/>
          </a:p>
          <a:p>
            <a:r>
              <a:rPr lang="en-GB" dirty="0" smtClean="0"/>
              <a:t>I will run through the application first</a:t>
            </a:r>
            <a:r>
              <a:rPr lang="en-GB" baseline="0" dirty="0" smtClean="0"/>
              <a:t> then show you the code behind.</a:t>
            </a:r>
          </a:p>
          <a:p>
            <a:endParaRPr lang="en-GB" baseline="0" dirty="0" smtClean="0"/>
          </a:p>
          <a:p>
            <a:r>
              <a:rPr lang="en-GB" baseline="0" dirty="0" smtClean="0"/>
              <a:t>New. Add a feature.  Append to a feature.  Subtract, Split, Select both and Merge..</a:t>
            </a:r>
          </a:p>
          <a:p>
            <a:endParaRPr lang="en-GB" baseline="0" dirty="0" smtClean="0"/>
          </a:p>
          <a:p>
            <a:r>
              <a:rPr lang="en-GB" baseline="0" dirty="0" smtClean="0"/>
              <a:t>All of those functions are using geometry engine.  </a:t>
            </a:r>
          </a:p>
          <a:p>
            <a:endParaRPr lang="en-GB" baseline="0" dirty="0" smtClean="0"/>
          </a:p>
          <a:p>
            <a:r>
              <a:rPr lang="en-GB" baseline="0" dirty="0" smtClean="0"/>
              <a:t>Could have done with Service… but there is a fluidity.</a:t>
            </a:r>
          </a:p>
          <a:p>
            <a:endParaRPr lang="en-GB" baseline="0" dirty="0" smtClean="0"/>
          </a:p>
          <a:p>
            <a:r>
              <a:rPr lang="en-GB" baseline="0" dirty="0" smtClean="0"/>
              <a:t>Click Effects …. Rotate grow,  buffer, </a:t>
            </a:r>
          </a:p>
          <a:p>
            <a:endParaRPr lang="en-GB" baseline="0" dirty="0" smtClean="0"/>
          </a:p>
          <a:p>
            <a:r>
              <a:rPr lang="en-GB" baseline="0" dirty="0" smtClean="0"/>
              <a:t>Another thing, is to show dimensions and measure….</a:t>
            </a:r>
          </a:p>
          <a:p>
            <a:endParaRPr lang="en-GB" baseline="0" dirty="0" smtClean="0"/>
          </a:p>
          <a:p>
            <a:r>
              <a:rPr lang="en-GB" baseline="0" dirty="0" smtClean="0"/>
              <a:t>Doing an Offset, to main line</a:t>
            </a:r>
          </a:p>
          <a:p>
            <a:endParaRPr lang="en-GB" baseline="0" dirty="0" smtClean="0"/>
          </a:p>
          <a:p>
            <a:r>
              <a:rPr lang="en-GB" baseline="0" dirty="0" smtClean="0"/>
              <a:t>Model Controller.. Not using any frameworks.. Very simple… </a:t>
            </a:r>
          </a:p>
          <a:p>
            <a:endParaRPr lang="en-GB" baseline="0" dirty="0" smtClean="0"/>
          </a:p>
          <a:p>
            <a:r>
              <a:rPr lang="en-GB" baseline="0" dirty="0" smtClean="0"/>
              <a:t>Show Append Operation</a:t>
            </a:r>
          </a:p>
          <a:p>
            <a:endParaRPr lang="en-GB" baseline="0" dirty="0" smtClean="0"/>
          </a:p>
          <a:p>
            <a:r>
              <a:rPr lang="en-GB" baseline="0" dirty="0" smtClean="0"/>
              <a:t>Show Merge Operation</a:t>
            </a:r>
          </a:p>
          <a:p>
            <a:endParaRPr lang="en-GB" baseline="0" dirty="0" smtClean="0"/>
          </a:p>
          <a:p>
            <a:r>
              <a:rPr lang="en-GB" baseline="0" dirty="0" smtClean="0"/>
              <a:t>Show Split Operation.</a:t>
            </a:r>
          </a:p>
          <a:p>
            <a:endParaRPr lang="en-GB" baseline="0" dirty="0" smtClean="0"/>
          </a:p>
          <a:p>
            <a:r>
              <a:rPr lang="en-GB" baseline="0" dirty="0" smtClean="0"/>
              <a:t>I am not going into much detail, they are all very similar, simple operations against the geometry engine</a:t>
            </a:r>
          </a:p>
          <a:p>
            <a:endParaRPr lang="en-GB" baseline="0" dirty="0" smtClean="0"/>
          </a:p>
          <a:p>
            <a:r>
              <a:rPr lang="en-GB" baseline="0" dirty="0" smtClean="0"/>
              <a:t>Pass Back to Kristian to show some analysis Apps</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858065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[KRISTIAN]</a:t>
            </a:r>
            <a:endParaRPr lang="en-GB"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347383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Quick Question… who came to the talk yesterday, giving an overview of the Geometry Engine.</a:t>
            </a:r>
          </a:p>
          <a:p>
            <a:endParaRPr lang="en-GB" dirty="0" smtClean="0"/>
          </a:p>
          <a:p>
            <a:r>
              <a:rPr lang="en-GB" dirty="0" smtClean="0"/>
              <a:t>This talk is going to go through</a:t>
            </a:r>
            <a:r>
              <a:rPr lang="en-GB" baseline="0" dirty="0" smtClean="0"/>
              <a:t> a lot of the same materials, but we are planning on showing a few more demos, and giving a bit more detail about to use the various methods.</a:t>
            </a:r>
          </a:p>
          <a:p>
            <a:endParaRPr lang="en-GB" dirty="0" smtClean="0"/>
          </a:p>
          <a:p>
            <a:r>
              <a:rPr lang="en-GB" dirty="0" smtClean="0"/>
              <a:t>In this talk, we are</a:t>
            </a:r>
            <a:r>
              <a:rPr lang="en-GB" baseline="0" dirty="0" smtClean="0"/>
              <a:t> going to run through the ESRI </a:t>
            </a:r>
            <a:r>
              <a:rPr lang="en-GB" baseline="0" dirty="0" err="1" smtClean="0"/>
              <a:t>Javascript</a:t>
            </a:r>
            <a:r>
              <a:rPr lang="en-GB" baseline="0" dirty="0" smtClean="0"/>
              <a:t> APIs geometry Engine.</a:t>
            </a:r>
          </a:p>
          <a:p>
            <a:endParaRPr lang="en-GB" baseline="0" dirty="0" smtClean="0"/>
          </a:p>
          <a:p>
            <a:r>
              <a:rPr lang="en-GB" baseline="0" dirty="0" smtClean="0"/>
              <a:t>This engine was incorporated into the API last year, and provides a lot of scope for making certain types of applications much more interactive.</a:t>
            </a:r>
          </a:p>
          <a:p>
            <a:endParaRPr lang="en-GB" baseline="0" dirty="0" smtClean="0"/>
          </a:p>
          <a:p>
            <a:r>
              <a:rPr lang="en-GB" baseline="0" dirty="0" smtClean="0"/>
              <a:t>We are going to through the type of operations that exist in the Geometry Engine, then look at how to actually make calls to the geometry engine, before finally looking at why you may want to use it, and when not to use it.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19663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been talking about the Geometry Engine as one Module.</a:t>
            </a:r>
          </a:p>
          <a:p>
            <a:endParaRPr lang="en-GB" dirty="0" smtClean="0"/>
          </a:p>
          <a:p>
            <a:r>
              <a:rPr lang="en-GB" dirty="0" smtClean="0"/>
              <a:t>Actually there is two… the Synchronous and the Asynchronous.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726590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reason there is two, is because when you use the synchronous one, your UI thread is blocked.</a:t>
            </a:r>
          </a:p>
          <a:p>
            <a:endParaRPr lang="en-GB" dirty="0" smtClean="0"/>
          </a:p>
          <a:p>
            <a:r>
              <a:rPr lang="en-GB" dirty="0" smtClean="0"/>
              <a:t>That is fine for</a:t>
            </a:r>
            <a:r>
              <a:rPr lang="en-GB" baseline="0" dirty="0" smtClean="0"/>
              <a:t> a lot of use cases, but for some use</a:t>
            </a:r>
          </a:p>
          <a:p>
            <a:endParaRPr lang="en-GB" baseline="0" dirty="0" smtClean="0"/>
          </a:p>
          <a:p>
            <a:r>
              <a:rPr lang="en-GB" baseline="0" dirty="0" smtClean="0"/>
              <a:t>For that reason we have provided the </a:t>
            </a:r>
            <a:r>
              <a:rPr lang="en-GB" baseline="0" dirty="0" err="1" smtClean="0"/>
              <a:t>Aysync</a:t>
            </a:r>
            <a:endParaRPr lang="en-GB" baseline="0" dirty="0" smtClean="0"/>
          </a:p>
          <a:p>
            <a:endParaRPr lang="en-GB" baseline="0" dirty="0" smtClean="0"/>
          </a:p>
          <a:p>
            <a:r>
              <a:rPr lang="en-GB" baseline="0" dirty="0" smtClean="0"/>
              <a:t>With the </a:t>
            </a:r>
            <a:r>
              <a:rPr lang="en-GB" baseline="0" dirty="0" err="1" smtClean="0"/>
              <a:t>Async</a:t>
            </a:r>
            <a:r>
              <a:rPr lang="en-GB" baseline="0" dirty="0" smtClean="0"/>
              <a:t>, you call the GE operation, and it is passed to the web worker. You get a promise, and when the operation is finished, your promise gets resolved.</a:t>
            </a:r>
          </a:p>
          <a:p>
            <a:r>
              <a:rPr lang="en-GB" baseline="0" dirty="0" smtClean="0"/>
              <a:t>The browser isn’t blocked</a:t>
            </a:r>
          </a:p>
          <a:p>
            <a:endParaRPr lang="en-GB" baseline="0" dirty="0" smtClean="0"/>
          </a:p>
          <a:p>
            <a:r>
              <a:rPr lang="en-GB" baseline="0" dirty="0" smtClean="0"/>
              <a:t>You can great throughput, more operations in </a:t>
            </a:r>
            <a:r>
              <a:rPr lang="en-GB" baseline="0" dirty="0" err="1" smtClean="0"/>
              <a:t>parallerl</a:t>
            </a:r>
            <a:r>
              <a:rPr lang="en-GB" baseline="0" dirty="0" smtClean="0"/>
              <a:t>, and makes it easy to </a:t>
            </a:r>
            <a:r>
              <a:rPr lang="en-GB" baseline="0" dirty="0" err="1" smtClean="0"/>
              <a:t>substiture</a:t>
            </a:r>
            <a:r>
              <a:rPr lang="en-GB" baseline="0" dirty="0" smtClean="0"/>
              <a:t> existing geometry service code, </a:t>
            </a:r>
          </a:p>
          <a:p>
            <a:endParaRPr lang="en-GB" baseline="0" dirty="0" smtClean="0"/>
          </a:p>
          <a:p>
            <a:r>
              <a:rPr lang="en-GB" baseline="0" dirty="0" smtClean="0"/>
              <a:t>The downside is that not all browsers support </a:t>
            </a:r>
            <a:r>
              <a:rPr lang="en-GB" baseline="0" dirty="0" err="1" smtClean="0"/>
              <a:t>WebWorkers</a:t>
            </a:r>
            <a:r>
              <a:rPr lang="en-GB" baseline="0" dirty="0" smtClean="0"/>
              <a:t> (although most do now).</a:t>
            </a:r>
          </a:p>
          <a:p>
            <a:endParaRPr lang="en-GB"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170618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Its literally nearly identical code.</a:t>
            </a:r>
          </a:p>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a:p>
            <a:r>
              <a:rPr lang="en-GB" dirty="0" smtClean="0"/>
              <a:t>The only</a:t>
            </a:r>
            <a:r>
              <a:rPr lang="en-GB" baseline="0" dirty="0" smtClean="0"/>
              <a:t> difference is that you get the promise, and have to wait for it to be resolved.</a:t>
            </a:r>
          </a:p>
          <a:p>
            <a:endParaRPr lang="en-GB" baseline="0" dirty="0" smtClean="0"/>
          </a:p>
          <a:p>
            <a:r>
              <a:rPr lang="en-GB" baseline="0" dirty="0" smtClean="0"/>
              <a:t>Quickly give you a demo of using the </a:t>
            </a:r>
            <a:r>
              <a:rPr lang="en-GB" baseline="0" dirty="0" err="1" smtClean="0"/>
              <a:t>Async</a:t>
            </a:r>
            <a:r>
              <a:rPr lang="en-GB" baseline="0" dirty="0" smtClean="0"/>
              <a:t> Operation.</a:t>
            </a:r>
          </a:p>
          <a:p>
            <a:endParaRPr lang="en-GB" baseline="0" dirty="0" smtClean="0"/>
          </a:p>
          <a:p>
            <a:r>
              <a:rPr lang="en-GB" baseline="0" dirty="0" smtClean="0"/>
              <a:t>This sample buffers 500 world cities. One with the GE engine, one with the Service.</a:t>
            </a:r>
          </a:p>
          <a:p>
            <a:endParaRPr lang="en-GB" baseline="0" dirty="0" smtClean="0"/>
          </a:p>
          <a:p>
            <a:r>
              <a:rPr lang="en-GB" baseline="0" dirty="0" smtClean="0"/>
              <a:t>Already the </a:t>
            </a:r>
            <a:r>
              <a:rPr lang="en-GB" baseline="0" dirty="0" err="1" smtClean="0"/>
              <a:t>Async</a:t>
            </a:r>
            <a:r>
              <a:rPr lang="en-GB" baseline="0" dirty="0" smtClean="0"/>
              <a:t> service is finished.. All 500, in 2 seconds.</a:t>
            </a:r>
          </a:p>
          <a:p>
            <a:endParaRPr lang="en-GB" baseline="0" dirty="0" smtClean="0"/>
          </a:p>
          <a:p>
            <a:r>
              <a:rPr lang="en-GB" baseline="0" dirty="0" smtClean="0"/>
              <a:t>28 seconds later…</a:t>
            </a:r>
          </a:p>
          <a:p>
            <a:endParaRPr lang="en-GB" baseline="0" dirty="0" smtClean="0"/>
          </a:p>
          <a:p>
            <a:r>
              <a:rPr lang="en-GB" baseline="0" dirty="0" smtClean="0"/>
              <a:t>You can really see the performance you get of using the client side, versus going over the wire</a:t>
            </a:r>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422368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[DAVID]</a:t>
            </a:r>
          </a:p>
          <a:p>
            <a:endParaRPr lang="en-US" b="1" dirty="0" smtClean="0"/>
          </a:p>
          <a:p>
            <a:r>
              <a:rPr lang="en-US" b="1" dirty="0" smtClean="0"/>
              <a:t>Now going</a:t>
            </a:r>
            <a:r>
              <a:rPr lang="en-US" b="1" baseline="0" dirty="0" smtClean="0"/>
              <a:t> to go into a bit more detail about what is going on in the geometry engine.</a:t>
            </a:r>
          </a:p>
          <a:p>
            <a:endParaRPr lang="en-US" b="1" baseline="0" dirty="0" smtClean="0"/>
          </a:p>
          <a:p>
            <a:r>
              <a:rPr lang="en-US" b="1" baseline="0" dirty="0" smtClean="0"/>
              <a:t>Perhaps answer the question.. What is the geometry engine doing for me.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088655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Perhaps</a:t>
            </a:r>
            <a:r>
              <a:rPr lang="en-GB" baseline="0" dirty="0" smtClean="0"/>
              <a:t> one of the most difficult to think understand, is that the geometry engine is working with a spatial tolerance.</a:t>
            </a:r>
          </a:p>
          <a:p>
            <a:endParaRPr lang="en-GB" baseline="0" dirty="0" smtClean="0"/>
          </a:p>
          <a:p>
            <a:r>
              <a:rPr lang="en-GB" baseline="0" dirty="0" smtClean="0"/>
              <a:t>Coordinate systems have tolerance, an X/Y distance where it doesn’t make sense for two points to be considered different.</a:t>
            </a:r>
          </a:p>
          <a:p>
            <a:endParaRPr lang="en-GB" baseline="0" dirty="0" smtClean="0"/>
          </a:p>
          <a:p>
            <a:r>
              <a:rPr lang="en-GB" baseline="0" dirty="0" smtClean="0"/>
              <a:t>This is shown in this slide above, with the ends of the two segments.  The geometry engine will consider the two end points to be the same point, because they are within a x/y tolerance of each other. They are so close together they are the same point.</a:t>
            </a:r>
          </a:p>
          <a:p>
            <a:endParaRPr lang="en-GB" baseline="0" dirty="0" smtClean="0"/>
          </a:p>
          <a:p>
            <a:r>
              <a:rPr lang="en-GB" baseline="0" dirty="0" smtClean="0"/>
              <a:t>This is all built into the coordinate system, it is the x/y tolerance of the coordinate system. This has big implications for the geometry engine, and is built in, and is one of its big benefits.</a:t>
            </a:r>
          </a:p>
          <a:p>
            <a:endParaRPr lang="en-GB" baseline="0" dirty="0" smtClean="0"/>
          </a:p>
          <a:p>
            <a:r>
              <a:rPr lang="en-GB" baseline="0" dirty="0" smtClean="0"/>
              <a:t>It is used in nearly all the methods,  points are clustered together when they are very close to each, lines are cracked when a point is effectively on the line, </a:t>
            </a:r>
            <a:r>
              <a:rPr lang="en-GB" baseline="0" dirty="0" err="1" smtClean="0"/>
              <a:t>ie</a:t>
            </a:r>
            <a:r>
              <a:rPr lang="en-GB" baseline="0" dirty="0" smtClean="0"/>
              <a:t>. a Point is introduced.</a:t>
            </a:r>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379020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It has some strange effects, that can be considered beneficial.</a:t>
            </a:r>
          </a:p>
          <a:p>
            <a:endParaRPr lang="en-GB" baseline="0" dirty="0" smtClean="0"/>
          </a:p>
          <a:p>
            <a:r>
              <a:rPr lang="en-GB" baseline="0" dirty="0" smtClean="0"/>
              <a:t>This is consistent across the platform, in all calls to the geometry engine. They all use tolerance, and automatically cluster points.</a:t>
            </a:r>
          </a:p>
          <a:p>
            <a:endParaRPr lang="en-GB" dirty="0" smtClean="0"/>
          </a:p>
          <a:p>
            <a:r>
              <a:rPr lang="en-GB" dirty="0" smtClean="0"/>
              <a:t>If you look at this sample above, the two points are </a:t>
            </a:r>
            <a:r>
              <a:rPr lang="en-GB" dirty="0" err="1" smtClean="0"/>
              <a:t>infintissimall</a:t>
            </a:r>
            <a:r>
              <a:rPr lang="en-GB" baseline="0" dirty="0" err="1" smtClean="0"/>
              <a:t>y</a:t>
            </a:r>
            <a:r>
              <a:rPr lang="en-GB" baseline="0" dirty="0" smtClean="0"/>
              <a:t> different. But any call to the geometry engine will treat them as equals</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3256416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look at another area of the Geometry Engine</a:t>
            </a:r>
          </a:p>
          <a:p>
            <a:endParaRPr lang="en-GB" dirty="0" smtClean="0"/>
          </a:p>
          <a:p>
            <a:r>
              <a:rPr lang="en-GB" dirty="0" smtClean="0"/>
              <a:t>We can look at how</a:t>
            </a:r>
            <a:r>
              <a:rPr lang="en-GB" baseline="0" dirty="0" smtClean="0"/>
              <a:t> the web worker, or </a:t>
            </a:r>
            <a:r>
              <a:rPr lang="en-GB" baseline="0" dirty="0" err="1" smtClean="0"/>
              <a:t>async</a:t>
            </a:r>
            <a:r>
              <a:rPr lang="en-GB" baseline="0" dirty="0" smtClean="0"/>
              <a:t> geometry engine is working.</a:t>
            </a:r>
          </a:p>
          <a:p>
            <a:endParaRPr lang="en-GB" baseline="0" dirty="0" smtClean="0"/>
          </a:p>
          <a:p>
            <a:r>
              <a:rPr lang="en-GB" baseline="0" dirty="0" smtClean="0"/>
              <a:t>There is a concern that I can flood the </a:t>
            </a:r>
            <a:r>
              <a:rPr lang="en-GB" baseline="0" dirty="0" err="1" smtClean="0"/>
              <a:t>async</a:t>
            </a:r>
            <a:r>
              <a:rPr lang="en-GB" baseline="0" dirty="0" smtClean="0"/>
              <a:t> engine, if I create 1000 operations can I flood the engine, or will I create 1000 web workers.</a:t>
            </a:r>
          </a:p>
          <a:p>
            <a:endParaRPr lang="en-GB" baseline="0" dirty="0" smtClean="0"/>
          </a:p>
          <a:p>
            <a:r>
              <a:rPr lang="en-GB" baseline="0" dirty="0" smtClean="0"/>
              <a:t>That is not how it works.. There is a queue. Every time you call an operation it is added to the queue. That queue is serviced by a number of web workers.  Somewhere between 4-8.. You will never swamp your browser, but you are getting the maximum throughput that you can.</a:t>
            </a:r>
          </a:p>
          <a:p>
            <a:endParaRPr lang="en-GB" baseline="0" dirty="0" smtClean="0"/>
          </a:p>
          <a:p>
            <a:r>
              <a:rPr lang="en-GB" baseline="0" dirty="0" smtClean="0"/>
              <a:t>Web workers pick items of a queue and call </a:t>
            </a:r>
            <a:r>
              <a:rPr lang="en-GB" baseline="0" dirty="0" err="1" smtClean="0"/>
              <a:t>sendMessage</a:t>
            </a:r>
            <a:r>
              <a:rPr lang="en-GB" baseline="0" dirty="0" smtClean="0"/>
              <a:t> to indicate the result.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2954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also talking</a:t>
            </a:r>
            <a:r>
              <a:rPr lang="en-GB" baseline="0" dirty="0" smtClean="0"/>
              <a:t> about coordinate systems</a:t>
            </a:r>
          </a:p>
          <a:p>
            <a:r>
              <a:rPr lang="en-GB" dirty="0" smtClean="0"/>
              <a:t>One limitation of the geometry</a:t>
            </a:r>
            <a:r>
              <a:rPr lang="en-GB" baseline="0" dirty="0" smtClean="0"/>
              <a:t> engine, is that there is no projection engine</a:t>
            </a:r>
          </a:p>
          <a:p>
            <a:endParaRPr lang="en-GB" dirty="0" smtClean="0"/>
          </a:p>
          <a:p>
            <a:r>
              <a:rPr lang="en-GB" dirty="0" smtClean="0"/>
              <a:t>There is no project method.</a:t>
            </a:r>
          </a:p>
          <a:p>
            <a:endParaRPr lang="en-GB" dirty="0" smtClean="0"/>
          </a:p>
          <a:p>
            <a:r>
              <a:rPr lang="en-GB" dirty="0" smtClean="0"/>
              <a:t>Certain methods</a:t>
            </a:r>
            <a:r>
              <a:rPr lang="en-GB" baseline="0" dirty="0" smtClean="0"/>
              <a:t> will not work, such as geodesic area, length or buffer) unless you are working in </a:t>
            </a:r>
            <a:r>
              <a:rPr lang="en-GB" baseline="0" dirty="0" err="1" smtClean="0"/>
              <a:t>WebMercator</a:t>
            </a:r>
            <a:r>
              <a:rPr lang="en-GB" baseline="0" dirty="0" smtClean="0"/>
              <a:t>  (which is projected  but we have a special routine for converting it to a geographic coordinate system), or a </a:t>
            </a:r>
            <a:r>
              <a:rPr lang="en-GB" baseline="0" dirty="0" err="1" smtClean="0"/>
              <a:t>Geopraphic</a:t>
            </a:r>
            <a:r>
              <a:rPr lang="en-GB" baseline="0" dirty="0" smtClean="0"/>
              <a:t> coordinate system.</a:t>
            </a:r>
          </a:p>
          <a:p>
            <a:endParaRPr lang="en-GB" baseline="0" dirty="0" smtClean="0"/>
          </a:p>
          <a:p>
            <a:r>
              <a:rPr lang="en-GB" baseline="0" dirty="0" smtClean="0"/>
              <a:t>So this is something to be aware of when you are using a projected </a:t>
            </a:r>
            <a:r>
              <a:rPr lang="en-GB" baseline="0" dirty="0" err="1" smtClean="0"/>
              <a:t>coordinat</a:t>
            </a:r>
            <a:r>
              <a:rPr lang="en-GB" baseline="0" dirty="0" smtClean="0"/>
              <a:t> system. However usually when you are using a projected coordinate system, the accuracy of the planar methods are quite good, because this is the purpose of the projected coordinate system is that it is accurate for the area you are working in. </a:t>
            </a:r>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715093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Another question that arises, is when should you use the geometry engine,</a:t>
            </a:r>
          </a:p>
          <a:p>
            <a:endParaRPr lang="en-US" b="0" baseline="0" dirty="0" smtClean="0"/>
          </a:p>
          <a:p>
            <a:r>
              <a:rPr lang="en-US" b="0" baseline="0" dirty="0" smtClean="0"/>
              <a:t>And the answer is not </a:t>
            </a:r>
            <a:r>
              <a:rPr lang="en-US" b="0" baseline="0" dirty="0" err="1" smtClean="0"/>
              <a:t>awlays</a:t>
            </a:r>
            <a:r>
              <a:rPr lang="en-US" b="0" baseline="0" dirty="0" smtClean="0"/>
              <a:t>, there are some very definite cases when you should and should not use the geometry engine</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413712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Its</a:t>
            </a:r>
            <a:r>
              <a:rPr lang="en-GB" baseline="0" dirty="0" smtClean="0"/>
              <a:t> all about trade offs.</a:t>
            </a:r>
          </a:p>
          <a:p>
            <a:endParaRPr lang="en-GB" baseline="0" dirty="0" smtClean="0"/>
          </a:p>
          <a:p>
            <a:r>
              <a:rPr lang="en-GB" baseline="0" dirty="0" smtClean="0"/>
              <a:t>The GE engine is quite a big module of code.  </a:t>
            </a:r>
          </a:p>
          <a:p>
            <a:endParaRPr lang="en-GB" baseline="0" dirty="0" smtClean="0"/>
          </a:p>
          <a:p>
            <a:r>
              <a:rPr lang="en-GB" baseline="0" dirty="0" smtClean="0"/>
              <a:t>So the first </a:t>
            </a:r>
            <a:r>
              <a:rPr lang="en-GB" baseline="0" dirty="0" err="1" smtClean="0"/>
              <a:t>tradeoff</a:t>
            </a:r>
            <a:r>
              <a:rPr lang="en-GB" baseline="0" dirty="0" smtClean="0"/>
              <a:t> you should consider is how long will it take to download and load the module of code into your application. Versus repeated calls to the geometry service.</a:t>
            </a:r>
          </a:p>
          <a:p>
            <a:r>
              <a:rPr lang="en-GB" baseline="0" dirty="0" smtClean="0"/>
              <a:t>If your application is only going to make one call to the Geometry Service, it is probably not worth loading the geometry engine.</a:t>
            </a:r>
          </a:p>
          <a:p>
            <a:endParaRPr lang="en-GB" baseline="0" dirty="0" smtClean="0"/>
          </a:p>
          <a:p>
            <a:endParaRPr lang="en-GB" baseline="0" dirty="0" smtClean="0"/>
          </a:p>
          <a:p>
            <a:r>
              <a:rPr lang="en-GB" baseline="0" dirty="0" smtClean="0"/>
              <a:t>Other requirements,</a:t>
            </a:r>
          </a:p>
          <a:p>
            <a:endParaRPr lang="en-GB" baseline="0" dirty="0" smtClean="0"/>
          </a:p>
          <a:p>
            <a:pPr marL="171450" indent="-171450">
              <a:buFontTx/>
              <a:buChar char="-"/>
            </a:pPr>
            <a:r>
              <a:rPr lang="en-GB" baseline="0" dirty="0" smtClean="0"/>
              <a:t>How often are you going to be calling geometry methods. If it is a lot it maybe worth using the Geometry engine.</a:t>
            </a:r>
          </a:p>
          <a:p>
            <a:pPr marL="171450" indent="-171450">
              <a:buFontTx/>
              <a:buChar char="-"/>
            </a:pPr>
            <a:r>
              <a:rPr lang="en-GB" baseline="0" dirty="0" smtClean="0"/>
              <a:t>If your network is going to be poor or occasionally connected</a:t>
            </a:r>
          </a:p>
          <a:p>
            <a:pPr marL="171450" indent="-171450">
              <a:buFontTx/>
              <a:buChar char="-"/>
            </a:pPr>
            <a:r>
              <a:rPr lang="en-GB" baseline="0" dirty="0" smtClean="0"/>
              <a:t>Another reason is ease of coding, it is very simple </a:t>
            </a:r>
            <a:r>
              <a:rPr lang="en-GB" baseline="0" dirty="0" err="1" smtClean="0"/>
              <a:t>api</a:t>
            </a:r>
            <a:r>
              <a:rPr lang="en-GB" baseline="0" dirty="0" smtClean="0"/>
              <a:t> to use, its got simple method signatures</a:t>
            </a:r>
          </a:p>
          <a:p>
            <a:pPr marL="171450" indent="-171450">
              <a:buFontTx/>
              <a:buChar char="-"/>
            </a:pPr>
            <a:endParaRPr lang="en-GB" baseline="0" dirty="0" smtClean="0"/>
          </a:p>
          <a:p>
            <a:pPr marL="0" indent="0">
              <a:buFontTx/>
              <a:buNone/>
            </a:pPr>
            <a:r>
              <a:rPr lang="en-GB" baseline="0" dirty="0" smtClean="0"/>
              <a:t>It is got to be on an app by app basis</a:t>
            </a:r>
          </a:p>
          <a:p>
            <a:pPr marL="0" indent="0">
              <a:buFontTx/>
              <a:buNone/>
            </a:pPr>
            <a:endParaRPr lang="en-GB" baseline="0" dirty="0" smtClean="0"/>
          </a:p>
          <a:p>
            <a:pPr marL="0" indent="0">
              <a:buFontTx/>
              <a:buNone/>
            </a:pPr>
            <a:r>
              <a:rPr lang="en-GB" baseline="0" dirty="0" smtClean="0"/>
              <a:t>The same is true for </a:t>
            </a:r>
            <a:r>
              <a:rPr lang="en-GB" baseline="0" dirty="0" err="1" smtClean="0"/>
              <a:t>async</a:t>
            </a:r>
            <a:r>
              <a:rPr lang="en-GB" baseline="0" dirty="0" smtClean="0"/>
              <a:t> versus sync calling of the geometry engine</a:t>
            </a:r>
          </a:p>
          <a:p>
            <a:pPr marL="0" indent="0">
              <a:buFontTx/>
              <a:buNone/>
            </a:pPr>
            <a:endParaRPr lang="en-GB" baseline="0" dirty="0" smtClean="0"/>
          </a:p>
          <a:p>
            <a:pPr marL="171450" indent="-171450">
              <a:buFontTx/>
              <a:buChar char="-"/>
            </a:pPr>
            <a:r>
              <a:rPr lang="en-GB" baseline="0" dirty="0" smtClean="0"/>
              <a:t>The </a:t>
            </a:r>
            <a:r>
              <a:rPr lang="en-GB" baseline="0" dirty="0" err="1" smtClean="0"/>
              <a:t>async</a:t>
            </a:r>
            <a:r>
              <a:rPr lang="en-GB" baseline="0" dirty="0" smtClean="0"/>
              <a:t> call is harder programming, but has the advantage that it doesn’t block your </a:t>
            </a:r>
            <a:r>
              <a:rPr lang="en-GB" baseline="0" dirty="0" err="1" smtClean="0"/>
              <a:t>uithread</a:t>
            </a:r>
            <a:r>
              <a:rPr lang="en-GB" baseline="0" dirty="0" smtClean="0"/>
              <a:t> </a:t>
            </a:r>
          </a:p>
          <a:p>
            <a:pPr marL="0" indent="0">
              <a:buFontTx/>
              <a:buNone/>
            </a:pPr>
            <a:endParaRPr lang="en-GB" baseline="0" dirty="0" smtClean="0"/>
          </a:p>
          <a:p>
            <a:pPr marL="0" indent="0">
              <a:buFontTx/>
              <a:buNone/>
            </a:pPr>
            <a:r>
              <a:rPr lang="en-GB" baseline="0" dirty="0" smtClean="0"/>
              <a:t>Many reasons you don’t need </a:t>
            </a:r>
            <a:r>
              <a:rPr lang="en-GB" baseline="0" dirty="0" err="1" smtClean="0"/>
              <a:t>async</a:t>
            </a:r>
            <a:r>
              <a:rPr lang="en-GB" baseline="0" dirty="0" smtClean="0"/>
              <a:t>.</a:t>
            </a:r>
          </a:p>
          <a:p>
            <a:pPr marL="0" indent="0">
              <a:buFontTx/>
              <a:buNone/>
            </a:pPr>
            <a:endParaRPr lang="en-GB" baseline="0" dirty="0" smtClean="0"/>
          </a:p>
          <a:p>
            <a:pPr marL="0" indent="0">
              <a:buFontTx/>
              <a:buNone/>
            </a:pPr>
            <a:r>
              <a:rPr lang="en-GB" baseline="0" dirty="0" smtClean="0"/>
              <a:t>You may be calling nearest coordinate or similar methods, which are going to be very quick to call and return</a:t>
            </a:r>
          </a:p>
          <a:p>
            <a:endParaRPr lang="en-GB" baseline="0" dirty="0" smtClean="0"/>
          </a:p>
          <a:p>
            <a:endParaRPr lang="en-GB" baseline="0" smtClean="0"/>
          </a:p>
          <a:p>
            <a:endParaRPr lang="en-GB"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38453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Geometry…. Points, Lines, Polygons,</a:t>
            </a:r>
            <a:r>
              <a:rPr lang="en-GB" baseline="0" dirty="0" smtClean="0"/>
              <a:t> Multi Points.</a:t>
            </a:r>
          </a:p>
          <a:p>
            <a:endParaRPr lang="en-GB" baseline="0" dirty="0" smtClean="0"/>
          </a:p>
          <a:p>
            <a:r>
              <a:rPr lang="en-GB" baseline="0" dirty="0" smtClean="0"/>
              <a:t>As we all know Geometry is fundamental to GIS.  Features on the ground are represented as geometric shapes, with real world coordinates.</a:t>
            </a:r>
          </a:p>
          <a:p>
            <a:endParaRPr lang="en-GB" baseline="0" dirty="0" smtClean="0"/>
          </a:p>
          <a:p>
            <a:r>
              <a:rPr lang="en-GB" baseline="0" dirty="0" smtClean="0"/>
              <a:t>The relationships between these shapes is how spatial analysis works. Understanding whether geometries overlap, what the intersection between shapes are, the distance between features.</a:t>
            </a:r>
          </a:p>
          <a:p>
            <a:endParaRPr lang="en-GB" baseline="0" dirty="0" smtClean="0"/>
          </a:p>
          <a:p>
            <a:r>
              <a:rPr lang="en-GB" baseline="0" dirty="0" smtClean="0"/>
              <a:t>The geometry engine in the </a:t>
            </a:r>
            <a:r>
              <a:rPr lang="en-GB" baseline="0" dirty="0" err="1" smtClean="0"/>
              <a:t>Javascript</a:t>
            </a:r>
            <a:r>
              <a:rPr lang="en-GB" baseline="0" dirty="0" smtClean="0"/>
              <a:t> API, allows you to do these types of operations in your web apps, running in the browser.</a:t>
            </a:r>
          </a:p>
          <a:p>
            <a:endParaRPr lang="en-GB" baseline="0" dirty="0" smtClean="0"/>
          </a:p>
          <a:p>
            <a:r>
              <a:rPr lang="en-GB" baseline="0" dirty="0" smtClean="0"/>
              <a:t>So what kind of operations can you do.</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813799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391981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lots of</a:t>
            </a:r>
            <a:r>
              <a:rPr lang="en-GB" baseline="0" dirty="0" smtClean="0"/>
              <a:t> methods in the </a:t>
            </a:r>
            <a:r>
              <a:rPr lang="en-GB" baseline="0" dirty="0" err="1" smtClean="0"/>
              <a:t>GeometryEngine</a:t>
            </a:r>
            <a:r>
              <a:rPr lang="en-GB" baseline="0" dirty="0" smtClean="0"/>
              <a:t>.  Possibly the most useful, are the relationship tests you can do with the Geometry Engine.</a:t>
            </a:r>
          </a:p>
          <a:p>
            <a:endParaRPr lang="en-GB" baseline="0" dirty="0" smtClean="0"/>
          </a:p>
          <a:p>
            <a:r>
              <a:rPr lang="en-GB" baseline="0" dirty="0" smtClean="0"/>
              <a:t>These relationship tests, will tell you whether geometries overlap each other, of they intersect each other, cross, touch, are equal.</a:t>
            </a:r>
          </a:p>
          <a:p>
            <a:endParaRPr lang="en-GB" baseline="0" dirty="0" smtClean="0"/>
          </a:p>
          <a:p>
            <a:r>
              <a:rPr lang="en-GB" baseline="0" dirty="0" smtClean="0"/>
              <a:t>All of these operations, work with the Spatial Tolerance of the data. So this means that functions such as equal, will tell you if two shapes are the same, even if they are have very slight mathematical differences in coordinates, which are below the tolerance of the coordinate system.</a:t>
            </a:r>
          </a:p>
          <a:p>
            <a:endParaRPr lang="en-GB" baseline="0" dirty="0" smtClean="0"/>
          </a:p>
          <a:p>
            <a:r>
              <a:rPr lang="en-GB" baseline="0" dirty="0" smtClean="0"/>
              <a:t>If we look at a quick demo of those operations…</a:t>
            </a:r>
          </a:p>
          <a:p>
            <a:endParaRPr lang="en-GB" baseline="0" dirty="0" smtClean="0"/>
          </a:p>
          <a:p>
            <a:r>
              <a:rPr lang="en-GB" baseline="0" dirty="0" smtClean="0"/>
              <a:t>It is also worth noting, that these operations work across the different geometry types, so you can test whether a line crosses a polygon, or whether a line crosses another line.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23364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Understanding the relationships between geometries is useful, but very often in applications you need the actual intersection geometry between shapes, or you need to clip shapes, union shapes. These are typically used for overlay operations.</a:t>
            </a:r>
          </a:p>
          <a:p>
            <a:endParaRPr lang="en-GB" baseline="0" dirty="0" smtClean="0"/>
          </a:p>
          <a:p>
            <a:r>
              <a:rPr lang="en-GB" baseline="0" dirty="0" smtClean="0"/>
              <a:t>The geometry Engine allows you to do this kind of operation as well.</a:t>
            </a:r>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12795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717271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68178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There</a:t>
            </a:r>
            <a:r>
              <a:rPr lang="en-GB" baseline="0" dirty="0" smtClean="0"/>
              <a:t> are also other kinds of operations… distances and measurements..  What is the distance between two points, or the length or area of a line.</a:t>
            </a:r>
          </a:p>
          <a:p>
            <a:endParaRPr lang="en-GB" baseline="0" dirty="0" smtClean="0"/>
          </a:p>
          <a:p>
            <a:r>
              <a:rPr lang="en-GB" baseline="0" dirty="0" smtClean="0"/>
              <a:t>The geometry Engine gives you the ability to calculate planar lengths and areas for features.</a:t>
            </a:r>
          </a:p>
          <a:p>
            <a:endParaRPr lang="en-GB" baseline="0" dirty="0" smtClean="0"/>
          </a:p>
          <a:p>
            <a:r>
              <a:rPr lang="en-GB" baseline="0" dirty="0" smtClean="0"/>
              <a:t>Also importantly, it gives you the ability to do </a:t>
            </a:r>
            <a:r>
              <a:rPr lang="en-GB" baseline="0" dirty="0" err="1" smtClean="0"/>
              <a:t>geodesicLengths</a:t>
            </a:r>
            <a:r>
              <a:rPr lang="en-GB" baseline="0" dirty="0" smtClean="0"/>
              <a:t> and geodesic areas. [If you are in </a:t>
            </a:r>
            <a:r>
              <a:rPr lang="en-GB" baseline="0" dirty="0" err="1" smtClean="0"/>
              <a:t>WebMercator</a:t>
            </a:r>
            <a:r>
              <a:rPr lang="en-GB" baseline="0" dirty="0" smtClean="0"/>
              <a:t>].. It is worth pointing out, that the geometry engine does not have projection engine. If you need to do projection you will need to use server side calls.</a:t>
            </a:r>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73178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4007739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3/2/17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3/2/17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3/2/17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3/2/17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3/2/17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3/2/17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3/2/17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3/2/17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3/2/17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ekenes.github.io/esri-js-samples/ge-demo/request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gs/"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s://developers.arcgis.com/javascript/latest/api-reference/esri-geometry-geometryEngine.html" TargetMode="External"/><Relationship Id="rId6" Type="http://schemas.openxmlformats.org/officeDocument/2006/relationships/hyperlink" Target="https://developers.arcgis.com/javascript/latest/api-reference/esri-geometry-geometryEngineAsync.html" TargetMode="External"/><Relationship Id="rId7" Type="http://schemas.openxmlformats.org/officeDocument/2006/relationships/hyperlink" Target="https://blogs.esri.com/esri/arcgis/2015/09/09/geometryengine-part-1-testing-spatial-relationships-and-editing/" TargetMode="External"/><Relationship Id="rId8" Type="http://schemas.openxmlformats.org/officeDocument/2006/relationships/hyperlink" Target="https://blogs.esri.com/esri/arcgis/2015/09/16/geometryengine-part-2-measurement/" TargetMode="External"/><Relationship Id="rId9" Type="http://schemas.openxmlformats.org/officeDocument/2006/relationships/hyperlink" Target="https://blogs.esri.com/esri/arcgis/2015/09/23/geometryengine-part-3-overlay-analysis/" TargetMode="External"/><Relationship Id="rId10" Type="http://schemas.openxmlformats.org/officeDocument/2006/relationships/hyperlink" Target="https://github.com/ekenes/conferences/tree/master/ds-2017/geometry-engine" TargetMode="External"/><Relationship Id="rId11" Type="http://schemas.openxmlformats.org/officeDocument/2006/relationships/hyperlink" Target="https://github.com/ekenes/esri-js-samples"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demo/"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hyperlink" Target="http://ekenes.github.io/esri-js-samples/ge-overlay/"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simplify/" TargetMode="External"/><Relationship Id="rId6" Type="http://schemas.openxmlformats.org/officeDocument/2006/relationships/image" Target="../media/image12.gif"/><Relationship Id="rId7" Type="http://schemas.openxmlformats.org/officeDocument/2006/relationships/image" Target="../media/image13.gif"/><Relationship Id="rId8" Type="http://schemas.openxmlformats.org/officeDocument/2006/relationships/image" Target="../media/image14.gi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length/" TargetMode="External"/><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ctrTitle"/>
          </p:nvPr>
        </p:nvSpPr>
        <p:spPr>
          <a:xfrm>
            <a:off x="1833115" y="2428193"/>
            <a:ext cx="8525773" cy="914400"/>
          </a:xfrm>
        </p:spPr>
        <p:txBody>
          <a:bodyPr/>
          <a:lstStyle/>
          <a:p>
            <a:r>
              <a:rPr lang="en-US" sz="4000" dirty="0"/>
              <a:t>Building Interactive Web Apps Using the JavaScript API's Geometry Engine</a:t>
            </a:r>
          </a:p>
        </p:txBody>
      </p:sp>
      <p:sp>
        <p:nvSpPr>
          <p:cNvPr id="5" name="Subtitle 4"/>
          <p:cNvSpPr>
            <a:spLocks noGrp="1"/>
          </p:cNvSpPr>
          <p:nvPr>
            <p:ph type="subTitle" idx="1"/>
          </p:nvPr>
        </p:nvSpPr>
        <p:spPr>
          <a:xfrm>
            <a:off x="1828801" y="3819337"/>
            <a:ext cx="8534401" cy="914400"/>
          </a:xfrm>
        </p:spPr>
        <p:txBody>
          <a:bodyPr/>
          <a:lstStyle/>
          <a:p>
            <a:r>
              <a:rPr lang="en-US" dirty="0">
                <a:cs typeface="AvenirNext LT Pro Thin"/>
              </a:rPr>
              <a:t>Kristian Ekenes and David Bayer</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76"/>
          <a:stretch/>
        </p:blipFill>
        <p:spPr>
          <a:xfrm>
            <a:off x="10112260" y="418631"/>
            <a:ext cx="1416165" cy="762000"/>
          </a:xfrm>
          <a:prstGeom prst="rect">
            <a:avLst/>
          </a:prstGeom>
        </p:spPr>
      </p:pic>
    </p:spTree>
    <p:extLst>
      <p:ext uri="{BB962C8B-B14F-4D97-AF65-F5344CB8AC3E}">
        <p14:creationId xmlns:p14="http://schemas.microsoft.com/office/powerpoint/2010/main" val="2353008192"/>
      </p:ext>
    </p:extLst>
  </p:cSld>
  <p:clrMapOvr>
    <a:masterClrMapping/>
  </p:clrMapOvr>
  <p:transition xmlns:p14="http://schemas.microsoft.com/office/powerpoint/2010/mai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2" name="Content Placeholder 11"/>
          <p:cNvSpPr>
            <a:spLocks noGrp="1"/>
          </p:cNvSpPr>
          <p:nvPr>
            <p:ph sz="quarter" idx="12"/>
          </p:nvPr>
        </p:nvSpPr>
        <p:spPr>
          <a:xfrm>
            <a:off x="914400" y="1828805"/>
            <a:ext cx="4278634" cy="2558312"/>
          </a:xfrm>
        </p:spPr>
        <p:txBody>
          <a:bodyPr/>
          <a:lstStyle/>
          <a:p>
            <a:r>
              <a:rPr lang="en-US" sz="2400" dirty="0" smtClean="0"/>
              <a:t>Generalize</a:t>
            </a:r>
          </a:p>
          <a:p>
            <a:r>
              <a:rPr lang="en-US" sz="2400" dirty="0" smtClean="0"/>
              <a:t>Densify</a:t>
            </a:r>
          </a:p>
          <a:p>
            <a:r>
              <a:rPr lang="en-US" sz="2400" dirty="0" err="1" smtClean="0"/>
              <a:t>ConvexHull</a:t>
            </a:r>
            <a:endParaRPr lang="en-US" sz="2400" dirty="0" smtClean="0"/>
          </a:p>
          <a:p>
            <a:pPr marL="0" indent="0">
              <a:buNone/>
            </a:pPr>
            <a:endParaRPr lang="en-US" dirty="0"/>
          </a:p>
          <a:p>
            <a:endParaRPr lang="en-US" dirty="0"/>
          </a:p>
        </p:txBody>
      </p:sp>
      <p:sp>
        <p:nvSpPr>
          <p:cNvPr id="9" name="Content Placeholder 11"/>
          <p:cNvSpPr txBox="1">
            <a:spLocks/>
          </p:cNvSpPr>
          <p:nvPr/>
        </p:nvSpPr>
        <p:spPr>
          <a:xfrm>
            <a:off x="3267237" y="1828804"/>
            <a:ext cx="2554494" cy="2558312"/>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5750" indent="-285750"/>
            <a:r>
              <a:rPr lang="en-US" sz="2400" dirty="0" smtClean="0"/>
              <a:t>Rotate</a:t>
            </a:r>
            <a:endParaRPr lang="en-US" sz="2400" dirty="0"/>
          </a:p>
          <a:p>
            <a:pPr marL="285750" indent="-285750"/>
            <a:r>
              <a:rPr lang="en-US" sz="2400" dirty="0"/>
              <a:t>Flip</a:t>
            </a:r>
          </a:p>
          <a:p>
            <a:pPr marL="0" indent="0">
              <a:buNone/>
            </a:pPr>
            <a:endParaRPr lang="en-US" dirty="0"/>
          </a:p>
          <a:p>
            <a:endParaRPr lang="en-US" dirty="0" smtClean="0"/>
          </a:p>
          <a:p>
            <a:pPr marL="0" indent="0">
              <a:buFont typeface="Arial"/>
              <a:buNone/>
            </a:pPr>
            <a:endParaRPr lang="en-US" dirty="0" smtClean="0"/>
          </a:p>
          <a:p>
            <a:endParaRPr lang="en-US" dirty="0"/>
          </a:p>
        </p:txBody>
      </p:sp>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Other Operations</a:t>
            </a:r>
            <a:endParaRPr lang="en-US" sz="2400" dirty="0"/>
          </a:p>
        </p:txBody>
      </p:sp>
      <p:pic>
        <p:nvPicPr>
          <p:cNvPr id="2" name="Picture 1" descr="Screen Shot 2016-02-26 at 2.19.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625" y="3795586"/>
            <a:ext cx="7874000" cy="3062414"/>
          </a:xfrm>
          <a:prstGeom prst="rect">
            <a:avLst/>
          </a:prstGeom>
        </p:spPr>
      </p:pic>
      <p:pic>
        <p:nvPicPr>
          <p:cNvPr id="5" name="Picture 4" descr="Screen Shot 2017-03-02 at 1.37.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0092" y="997014"/>
            <a:ext cx="6121908" cy="3616435"/>
          </a:xfrm>
          <a:prstGeom prst="rect">
            <a:avLst/>
          </a:prstGeom>
        </p:spPr>
      </p:pic>
      <p:sp>
        <p:nvSpPr>
          <p:cNvPr id="4" name="Rectangle 3"/>
          <p:cNvSpPr/>
          <p:nvPr/>
        </p:nvSpPr>
        <p:spPr>
          <a:xfrm>
            <a:off x="5821731" y="4009679"/>
            <a:ext cx="2442946" cy="461665"/>
          </a:xfrm>
          <a:prstGeom prst="rect">
            <a:avLst/>
          </a:prstGeom>
        </p:spPr>
        <p:txBody>
          <a:bodyPr wrap="none">
            <a:spAutoFit/>
          </a:bodyPr>
          <a:lstStyle/>
          <a:p>
            <a:r>
              <a:rPr lang="en-US" sz="2400" dirty="0" err="1" smtClean="0"/>
              <a:t>geodesicDensify</a:t>
            </a:r>
            <a:endParaRPr lang="en-US" dirty="0"/>
          </a:p>
        </p:txBody>
      </p:sp>
    </p:spTree>
    <p:extLst>
      <p:ext uri="{BB962C8B-B14F-4D97-AF65-F5344CB8AC3E}">
        <p14:creationId xmlns:p14="http://schemas.microsoft.com/office/powerpoint/2010/main" val="11631427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It’s called the Geometry Service!</a:t>
            </a:r>
            <a:endParaRPr lang="en-GB" dirty="0"/>
          </a:p>
        </p:txBody>
      </p:sp>
      <p:sp>
        <p:nvSpPr>
          <p:cNvPr id="5" name="Title 4"/>
          <p:cNvSpPr>
            <a:spLocks noGrp="1"/>
          </p:cNvSpPr>
          <p:nvPr>
            <p:ph type="title"/>
          </p:nvPr>
        </p:nvSpPr>
        <p:spPr/>
        <p:txBody>
          <a:bodyPr/>
          <a:lstStyle/>
          <a:p>
            <a:r>
              <a:rPr lang="en-GB" dirty="0" smtClean="0"/>
              <a:t>I can do this already….</a:t>
            </a:r>
            <a:endParaRPr lang="en-GB" dirty="0"/>
          </a:p>
        </p:txBody>
      </p:sp>
    </p:spTree>
    <p:extLst>
      <p:ext uri="{BB962C8B-B14F-4D97-AF65-F5344CB8AC3E}">
        <p14:creationId xmlns:p14="http://schemas.microsoft.com/office/powerpoint/2010/main" val="17933983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56275"/>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Service REST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16" name="Rectangle 61"/>
          <p:cNvSpPr>
            <a:spLocks/>
          </p:cNvSpPr>
          <p:nvPr/>
        </p:nvSpPr>
        <p:spPr bwMode="auto">
          <a:xfrm rot="10800000" flipV="1">
            <a:off x="675387" y="3389485"/>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4" name="TextBox 3"/>
          <p:cNvSpPr txBox="1"/>
          <p:nvPr/>
        </p:nvSpPr>
        <p:spPr>
          <a:xfrm>
            <a:off x="675386"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Encoding </a:t>
            </a:r>
          </a:p>
          <a:p>
            <a:pPr algn="l" eaLnBrk="0" hangingPunct="0">
              <a:lnSpc>
                <a:spcPts val="1800"/>
              </a:lnSpc>
            </a:pPr>
            <a:r>
              <a:rPr lang="en-GB" sz="1600" b="1" dirty="0" smtClean="0"/>
              <a:t>Geometry </a:t>
            </a:r>
          </a:p>
          <a:p>
            <a:pPr algn="l" eaLnBrk="0" hangingPunct="0">
              <a:lnSpc>
                <a:spcPts val="1800"/>
              </a:lnSpc>
            </a:pPr>
            <a:r>
              <a:rPr lang="en-GB" sz="1600" b="1" dirty="0" smtClean="0"/>
              <a:t>as JSON</a:t>
            </a:r>
          </a:p>
          <a:p>
            <a:pPr algn="l" eaLnBrk="0" hangingPunct="0">
              <a:lnSpc>
                <a:spcPts val="1800"/>
              </a:lnSpc>
            </a:pPr>
            <a:endParaRPr lang="en-GB" sz="1600" b="1" dirty="0"/>
          </a:p>
          <a:p>
            <a:pPr algn="l" eaLnBrk="0" hangingPunct="0">
              <a:lnSpc>
                <a:spcPts val="1800"/>
              </a:lnSpc>
            </a:pPr>
            <a:r>
              <a:rPr lang="en-GB" sz="1600" b="1" dirty="0" smtClean="0"/>
              <a:t>5ms</a:t>
            </a:r>
          </a:p>
        </p:txBody>
      </p:sp>
      <p:sp>
        <p:nvSpPr>
          <p:cNvPr id="17" name="Rectangle 61"/>
          <p:cNvSpPr>
            <a:spLocks/>
          </p:cNvSpPr>
          <p:nvPr/>
        </p:nvSpPr>
        <p:spPr bwMode="auto">
          <a:xfrm rot="10800000" flipV="1">
            <a:off x="1672844" y="3389485"/>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9" name="TextBox 18"/>
          <p:cNvSpPr txBox="1"/>
          <p:nvPr/>
        </p:nvSpPr>
        <p:spPr>
          <a:xfrm>
            <a:off x="1763395"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Sending Request over Network</a:t>
            </a:r>
          </a:p>
          <a:p>
            <a:pPr algn="l" eaLnBrk="0" hangingPunct="0">
              <a:lnSpc>
                <a:spcPts val="1800"/>
              </a:lnSpc>
            </a:pPr>
            <a:endParaRPr lang="en-GB" sz="1400" b="1" dirty="0" smtClean="0">
              <a:ea typeface="+mn-ea"/>
              <a:cs typeface="+mn-cs"/>
            </a:endParaRPr>
          </a:p>
          <a:p>
            <a:pPr algn="l" eaLnBrk="0" hangingPunct="0">
              <a:lnSpc>
                <a:spcPts val="1800"/>
              </a:lnSpc>
            </a:pPr>
            <a:endParaRPr lang="en-GB" sz="1400" b="1" dirty="0"/>
          </a:p>
          <a:p>
            <a:pPr algn="l" eaLnBrk="0" hangingPunct="0">
              <a:lnSpc>
                <a:spcPts val="1800"/>
              </a:lnSpc>
            </a:pPr>
            <a:endParaRPr lang="en-GB" sz="1400" b="1" dirty="0">
              <a:ea typeface="+mn-ea"/>
              <a:cs typeface="+mn-cs"/>
            </a:endParaRPr>
          </a:p>
          <a:p>
            <a:pPr algn="l" eaLnBrk="0" hangingPunct="0">
              <a:lnSpc>
                <a:spcPts val="1800"/>
              </a:lnSpc>
            </a:pPr>
            <a:r>
              <a:rPr lang="en-GB" sz="1600" b="1" dirty="0"/>
              <a:t>2</a:t>
            </a:r>
            <a:r>
              <a:rPr lang="en-GB" sz="1600" b="1" dirty="0" smtClean="0"/>
              <a:t>00+ </a:t>
            </a:r>
            <a:r>
              <a:rPr lang="en-GB" sz="1600" b="1" dirty="0" err="1" smtClean="0"/>
              <a:t>ms</a:t>
            </a:r>
            <a:endParaRPr lang="en-GB" sz="1600" b="1" dirty="0" smtClean="0"/>
          </a:p>
        </p:txBody>
      </p:sp>
      <p:sp>
        <p:nvSpPr>
          <p:cNvPr id="20" name="Rectangle 61"/>
          <p:cNvSpPr>
            <a:spLocks/>
          </p:cNvSpPr>
          <p:nvPr/>
        </p:nvSpPr>
        <p:spPr bwMode="auto">
          <a:xfrm rot="10800000" flipV="1">
            <a:off x="5082159" y="3389484"/>
            <a:ext cx="1711706" cy="11887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5134420"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Running Geometry </a:t>
            </a:r>
          </a:p>
          <a:p>
            <a:pPr algn="l" eaLnBrk="0" hangingPunct="0">
              <a:lnSpc>
                <a:spcPts val="1800"/>
              </a:lnSpc>
            </a:pPr>
            <a:r>
              <a:rPr lang="en-GB" sz="1600" b="1" dirty="0" smtClean="0"/>
              <a:t>Operation</a:t>
            </a:r>
          </a:p>
          <a:p>
            <a:pPr algn="l" eaLnBrk="0" hangingPunct="0">
              <a:lnSpc>
                <a:spcPts val="1800"/>
              </a:lnSpc>
            </a:pPr>
            <a:endParaRPr lang="en-GB" sz="1600" b="1" dirty="0" smtClean="0"/>
          </a:p>
          <a:p>
            <a:pPr algn="l" eaLnBrk="0" hangingPunct="0">
              <a:lnSpc>
                <a:spcPts val="1800"/>
              </a:lnSpc>
            </a:pPr>
            <a:endParaRPr lang="en-GB" sz="1600" b="1" dirty="0"/>
          </a:p>
          <a:p>
            <a:pPr algn="l" eaLnBrk="0" hangingPunct="0">
              <a:lnSpc>
                <a:spcPts val="1800"/>
              </a:lnSpc>
            </a:pPr>
            <a:r>
              <a:rPr lang="en-GB" sz="1600" b="1" dirty="0" smtClean="0"/>
              <a:t>100+ </a:t>
            </a:r>
            <a:r>
              <a:rPr lang="en-GB" sz="1600" b="1" dirty="0" err="1" smtClean="0"/>
              <a:t>ms</a:t>
            </a:r>
            <a:endParaRPr lang="en-GB" sz="1600" b="1" dirty="0" smtClean="0"/>
          </a:p>
        </p:txBody>
      </p:sp>
      <p:sp>
        <p:nvSpPr>
          <p:cNvPr id="22" name="Rectangle 61"/>
          <p:cNvSpPr>
            <a:spLocks/>
          </p:cNvSpPr>
          <p:nvPr/>
        </p:nvSpPr>
        <p:spPr bwMode="auto">
          <a:xfrm rot="10800000" flipV="1">
            <a:off x="6923659" y="3400420"/>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6" name="TextBox 25"/>
          <p:cNvSpPr txBox="1"/>
          <p:nvPr/>
        </p:nvSpPr>
        <p:spPr>
          <a:xfrm>
            <a:off x="7563675"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Sending Response back </a:t>
            </a:r>
          </a:p>
          <a:p>
            <a:pPr algn="l" eaLnBrk="0" hangingPunct="0">
              <a:lnSpc>
                <a:spcPts val="1800"/>
              </a:lnSpc>
            </a:pPr>
            <a:r>
              <a:rPr lang="en-GB" sz="1600" b="1" dirty="0" smtClean="0"/>
              <a:t>over Network</a:t>
            </a:r>
          </a:p>
          <a:p>
            <a:pPr algn="l" eaLnBrk="0" hangingPunct="0">
              <a:lnSpc>
                <a:spcPts val="1800"/>
              </a:lnSpc>
            </a:pPr>
            <a:endParaRPr lang="en-GB" sz="1600" b="1" dirty="0"/>
          </a:p>
          <a:p>
            <a:pPr algn="l" eaLnBrk="0" hangingPunct="0">
              <a:lnSpc>
                <a:spcPts val="1800"/>
              </a:lnSpc>
            </a:pPr>
            <a:endParaRPr lang="en-GB" sz="1600" b="1" dirty="0"/>
          </a:p>
          <a:p>
            <a:pPr algn="l" eaLnBrk="0" hangingPunct="0">
              <a:lnSpc>
                <a:spcPts val="1800"/>
              </a:lnSpc>
            </a:pPr>
            <a:r>
              <a:rPr lang="en-GB" sz="1600" b="1" dirty="0"/>
              <a:t>2</a:t>
            </a:r>
            <a:r>
              <a:rPr lang="en-GB" sz="1600" b="1" dirty="0" smtClean="0"/>
              <a:t>00+ </a:t>
            </a:r>
            <a:r>
              <a:rPr lang="en-GB" sz="1600" b="1" dirty="0" err="1" smtClean="0"/>
              <a:t>ms</a:t>
            </a:r>
            <a:endParaRPr lang="en-GB" sz="1600" b="1" dirty="0" smtClean="0"/>
          </a:p>
        </p:txBody>
      </p:sp>
      <p:sp>
        <p:nvSpPr>
          <p:cNvPr id="27" name="Rectangle 61"/>
          <p:cNvSpPr>
            <a:spLocks/>
          </p:cNvSpPr>
          <p:nvPr/>
        </p:nvSpPr>
        <p:spPr bwMode="auto">
          <a:xfrm rot="10800000" flipV="1">
            <a:off x="10399777" y="3400586"/>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8" name="TextBox 27"/>
          <p:cNvSpPr txBox="1"/>
          <p:nvPr/>
        </p:nvSpPr>
        <p:spPr>
          <a:xfrm>
            <a:off x="10421112"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Decoding</a:t>
            </a:r>
          </a:p>
          <a:p>
            <a:pPr algn="l" eaLnBrk="0" hangingPunct="0">
              <a:lnSpc>
                <a:spcPts val="1800"/>
              </a:lnSpc>
            </a:pPr>
            <a:r>
              <a:rPr lang="en-GB" sz="1600" b="1" dirty="0" smtClean="0"/>
              <a:t>Response</a:t>
            </a:r>
          </a:p>
          <a:p>
            <a:pPr algn="l" eaLnBrk="0" hangingPunct="0">
              <a:lnSpc>
                <a:spcPts val="1800"/>
              </a:lnSpc>
            </a:pPr>
            <a:endParaRPr lang="en-GB" sz="1600" b="1" dirty="0" smtClean="0"/>
          </a:p>
          <a:p>
            <a:pPr algn="l" eaLnBrk="0" hangingPunct="0">
              <a:lnSpc>
                <a:spcPts val="1800"/>
              </a:lnSpc>
            </a:pPr>
            <a:endParaRPr lang="en-GB" sz="1600" b="1" dirty="0"/>
          </a:p>
          <a:p>
            <a:pPr algn="l" eaLnBrk="0" hangingPunct="0">
              <a:lnSpc>
                <a:spcPts val="1800"/>
              </a:lnSpc>
            </a:pPr>
            <a:r>
              <a:rPr lang="en-GB" sz="1600" b="1" dirty="0" smtClean="0"/>
              <a:t>5ms</a:t>
            </a:r>
          </a:p>
        </p:txBody>
      </p:sp>
      <p:grpSp>
        <p:nvGrpSpPr>
          <p:cNvPr id="29" name="Group 28"/>
          <p:cNvGrpSpPr>
            <a:grpSpLocks noChangeAspect="1"/>
          </p:cNvGrpSpPr>
          <p:nvPr/>
        </p:nvGrpSpPr>
        <p:grpSpPr>
          <a:xfrm>
            <a:off x="599754" y="2053696"/>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a:grpSpLocks noChangeAspect="1"/>
          </p:cNvGrpSpPr>
          <p:nvPr/>
        </p:nvGrpSpPr>
        <p:grpSpPr>
          <a:xfrm>
            <a:off x="5545756" y="1976943"/>
            <a:ext cx="784511" cy="619203"/>
            <a:chOff x="7482393" y="1213419"/>
            <a:chExt cx="889000" cy="701675"/>
          </a:xfrm>
        </p:grpSpPr>
        <p:sp useBgFill="1">
          <p:nvSpPr>
            <p:cNvPr id="39" name="Freeform 33"/>
            <p:cNvSpPr>
              <a:spLocks/>
            </p:cNvSpPr>
            <p:nvPr/>
          </p:nvSpPr>
          <p:spPr bwMode="auto">
            <a:xfrm>
              <a:off x="7482393" y="1213419"/>
              <a:ext cx="889000" cy="701675"/>
            </a:xfrm>
            <a:custGeom>
              <a:avLst/>
              <a:gdLst>
                <a:gd name="T0" fmla="*/ 1638 w 2802"/>
                <a:gd name="T1" fmla="*/ 13 h 2208"/>
                <a:gd name="T2" fmla="*/ 1815 w 2802"/>
                <a:gd name="T3" fmla="*/ 77 h 2208"/>
                <a:gd name="T4" fmla="*/ 1962 w 2802"/>
                <a:gd name="T5" fmla="*/ 190 h 2208"/>
                <a:gd name="T6" fmla="*/ 2072 w 2802"/>
                <a:gd name="T7" fmla="*/ 342 h 2208"/>
                <a:gd name="T8" fmla="*/ 2217 w 2802"/>
                <a:gd name="T9" fmla="*/ 429 h 2208"/>
                <a:gd name="T10" fmla="*/ 2372 w 2802"/>
                <a:gd name="T11" fmla="*/ 519 h 2208"/>
                <a:gd name="T12" fmla="*/ 2489 w 2802"/>
                <a:gd name="T13" fmla="*/ 651 h 2208"/>
                <a:gd name="T14" fmla="*/ 2558 w 2802"/>
                <a:gd name="T15" fmla="*/ 817 h 2208"/>
                <a:gd name="T16" fmla="*/ 2571 w 2802"/>
                <a:gd name="T17" fmla="*/ 973 h 2208"/>
                <a:gd name="T18" fmla="*/ 2695 w 2802"/>
                <a:gd name="T19" fmla="*/ 1081 h 2208"/>
                <a:gd name="T20" fmla="*/ 2775 w 2802"/>
                <a:gd name="T21" fmla="*/ 1221 h 2208"/>
                <a:gd name="T22" fmla="*/ 2802 w 2802"/>
                <a:gd name="T23" fmla="*/ 1385 h 2208"/>
                <a:gd name="T24" fmla="*/ 2771 w 2802"/>
                <a:gd name="T25" fmla="*/ 1559 h 2208"/>
                <a:gd name="T26" fmla="*/ 2681 w 2802"/>
                <a:gd name="T27" fmla="*/ 1704 h 2208"/>
                <a:gd name="T28" fmla="*/ 2547 w 2802"/>
                <a:gd name="T29" fmla="*/ 1809 h 2208"/>
                <a:gd name="T30" fmla="*/ 2382 w 2802"/>
                <a:gd name="T31" fmla="*/ 1862 h 2208"/>
                <a:gd name="T32" fmla="*/ 2189 w 2802"/>
                <a:gd name="T33" fmla="*/ 1866 h 2208"/>
                <a:gd name="T34" fmla="*/ 2178 w 2802"/>
                <a:gd name="T35" fmla="*/ 2012 h 2208"/>
                <a:gd name="T36" fmla="*/ 2102 w 2802"/>
                <a:gd name="T37" fmla="*/ 2097 h 2208"/>
                <a:gd name="T38" fmla="*/ 1963 w 2802"/>
                <a:gd name="T39" fmla="*/ 2164 h 2208"/>
                <a:gd name="T40" fmla="*/ 1773 w 2802"/>
                <a:gd name="T41" fmla="*/ 2201 h 2208"/>
                <a:gd name="T42" fmla="*/ 1538 w 2802"/>
                <a:gd name="T43" fmla="*/ 2207 h 2208"/>
                <a:gd name="T44" fmla="*/ 1330 w 2802"/>
                <a:gd name="T45" fmla="*/ 2180 h 2208"/>
                <a:gd name="T46" fmla="*/ 1175 w 2802"/>
                <a:gd name="T47" fmla="*/ 2123 h 2208"/>
                <a:gd name="T48" fmla="*/ 1071 w 2802"/>
                <a:gd name="T49" fmla="*/ 2035 h 2208"/>
                <a:gd name="T50" fmla="*/ 1047 w 2802"/>
                <a:gd name="T51" fmla="*/ 1964 h 2208"/>
                <a:gd name="T52" fmla="*/ 546 w 2802"/>
                <a:gd name="T53" fmla="*/ 1862 h 2208"/>
                <a:gd name="T54" fmla="*/ 360 w 2802"/>
                <a:gd name="T55" fmla="*/ 1811 h 2208"/>
                <a:gd name="T56" fmla="*/ 202 w 2802"/>
                <a:gd name="T57" fmla="*/ 1707 h 2208"/>
                <a:gd name="T58" fmla="*/ 83 w 2802"/>
                <a:gd name="T59" fmla="*/ 1562 h 2208"/>
                <a:gd name="T60" fmla="*/ 13 w 2802"/>
                <a:gd name="T61" fmla="*/ 1383 h 2208"/>
                <a:gd name="T62" fmla="*/ 2 w 2802"/>
                <a:gd name="T63" fmla="*/ 1189 h 2208"/>
                <a:gd name="T64" fmla="*/ 49 w 2802"/>
                <a:gd name="T65" fmla="*/ 1011 h 2208"/>
                <a:gd name="T66" fmla="*/ 145 w 2802"/>
                <a:gd name="T67" fmla="*/ 856 h 2208"/>
                <a:gd name="T68" fmla="*/ 281 w 2802"/>
                <a:gd name="T69" fmla="*/ 736 h 2208"/>
                <a:gd name="T70" fmla="*/ 401 w 2802"/>
                <a:gd name="T71" fmla="*/ 617 h 2208"/>
                <a:gd name="T72" fmla="*/ 468 w 2802"/>
                <a:gd name="T73" fmla="*/ 446 h 2208"/>
                <a:gd name="T74" fmla="*/ 587 w 2802"/>
                <a:gd name="T75" fmla="*/ 310 h 2208"/>
                <a:gd name="T76" fmla="*/ 744 w 2802"/>
                <a:gd name="T77" fmla="*/ 218 h 2208"/>
                <a:gd name="T78" fmla="*/ 931 w 2802"/>
                <a:gd name="T79" fmla="*/ 185 h 2208"/>
                <a:gd name="T80" fmla="*/ 1096 w 2802"/>
                <a:gd name="T81" fmla="*/ 154 h 2208"/>
                <a:gd name="T82" fmla="*/ 1258 w 2802"/>
                <a:gd name="T83" fmla="*/ 52 h 2208"/>
                <a:gd name="T84" fmla="*/ 1445 w 2802"/>
                <a:gd name="T85" fmla="*/ 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208">
                  <a:moveTo>
                    <a:pt x="1510" y="0"/>
                  </a:moveTo>
                  <a:lnTo>
                    <a:pt x="1575" y="3"/>
                  </a:lnTo>
                  <a:lnTo>
                    <a:pt x="1638" y="13"/>
                  </a:lnTo>
                  <a:lnTo>
                    <a:pt x="1700" y="29"/>
                  </a:lnTo>
                  <a:lnTo>
                    <a:pt x="1759" y="51"/>
                  </a:lnTo>
                  <a:lnTo>
                    <a:pt x="1815" y="77"/>
                  </a:lnTo>
                  <a:lnTo>
                    <a:pt x="1868" y="110"/>
                  </a:lnTo>
                  <a:lnTo>
                    <a:pt x="1917" y="148"/>
                  </a:lnTo>
                  <a:lnTo>
                    <a:pt x="1962" y="190"/>
                  </a:lnTo>
                  <a:lnTo>
                    <a:pt x="2003" y="237"/>
                  </a:lnTo>
                  <a:lnTo>
                    <a:pt x="2041" y="288"/>
                  </a:lnTo>
                  <a:lnTo>
                    <a:pt x="2072" y="342"/>
                  </a:lnTo>
                  <a:lnTo>
                    <a:pt x="2097" y="400"/>
                  </a:lnTo>
                  <a:lnTo>
                    <a:pt x="2159" y="412"/>
                  </a:lnTo>
                  <a:lnTo>
                    <a:pt x="2217" y="429"/>
                  </a:lnTo>
                  <a:lnTo>
                    <a:pt x="2272" y="454"/>
                  </a:lnTo>
                  <a:lnTo>
                    <a:pt x="2324" y="484"/>
                  </a:lnTo>
                  <a:lnTo>
                    <a:pt x="2372" y="519"/>
                  </a:lnTo>
                  <a:lnTo>
                    <a:pt x="2415" y="559"/>
                  </a:lnTo>
                  <a:lnTo>
                    <a:pt x="2455" y="602"/>
                  </a:lnTo>
                  <a:lnTo>
                    <a:pt x="2489" y="651"/>
                  </a:lnTo>
                  <a:lnTo>
                    <a:pt x="2518" y="703"/>
                  </a:lnTo>
                  <a:lnTo>
                    <a:pt x="2541" y="758"/>
                  </a:lnTo>
                  <a:lnTo>
                    <a:pt x="2558" y="817"/>
                  </a:lnTo>
                  <a:lnTo>
                    <a:pt x="2569" y="878"/>
                  </a:lnTo>
                  <a:lnTo>
                    <a:pt x="2573" y="941"/>
                  </a:lnTo>
                  <a:lnTo>
                    <a:pt x="2571" y="973"/>
                  </a:lnTo>
                  <a:lnTo>
                    <a:pt x="2617" y="1005"/>
                  </a:lnTo>
                  <a:lnTo>
                    <a:pt x="2658" y="1040"/>
                  </a:lnTo>
                  <a:lnTo>
                    <a:pt x="2695" y="1081"/>
                  </a:lnTo>
                  <a:lnTo>
                    <a:pt x="2726" y="1125"/>
                  </a:lnTo>
                  <a:lnTo>
                    <a:pt x="2753" y="1172"/>
                  </a:lnTo>
                  <a:lnTo>
                    <a:pt x="2775" y="1221"/>
                  </a:lnTo>
                  <a:lnTo>
                    <a:pt x="2790" y="1274"/>
                  </a:lnTo>
                  <a:lnTo>
                    <a:pt x="2800" y="1329"/>
                  </a:lnTo>
                  <a:lnTo>
                    <a:pt x="2802" y="1385"/>
                  </a:lnTo>
                  <a:lnTo>
                    <a:pt x="2799" y="1445"/>
                  </a:lnTo>
                  <a:lnTo>
                    <a:pt x="2788" y="1503"/>
                  </a:lnTo>
                  <a:lnTo>
                    <a:pt x="2771" y="1559"/>
                  </a:lnTo>
                  <a:lnTo>
                    <a:pt x="2747" y="1611"/>
                  </a:lnTo>
                  <a:lnTo>
                    <a:pt x="2716" y="1659"/>
                  </a:lnTo>
                  <a:lnTo>
                    <a:pt x="2681" y="1704"/>
                  </a:lnTo>
                  <a:lnTo>
                    <a:pt x="2642" y="1744"/>
                  </a:lnTo>
                  <a:lnTo>
                    <a:pt x="2597" y="1779"/>
                  </a:lnTo>
                  <a:lnTo>
                    <a:pt x="2547" y="1809"/>
                  </a:lnTo>
                  <a:lnTo>
                    <a:pt x="2495" y="1833"/>
                  </a:lnTo>
                  <a:lnTo>
                    <a:pt x="2440" y="1851"/>
                  </a:lnTo>
                  <a:lnTo>
                    <a:pt x="2382" y="1862"/>
                  </a:lnTo>
                  <a:lnTo>
                    <a:pt x="2322" y="1866"/>
                  </a:lnTo>
                  <a:lnTo>
                    <a:pt x="2322" y="1866"/>
                  </a:lnTo>
                  <a:lnTo>
                    <a:pt x="2189" y="1866"/>
                  </a:lnTo>
                  <a:lnTo>
                    <a:pt x="2189" y="1964"/>
                  </a:lnTo>
                  <a:lnTo>
                    <a:pt x="2187" y="1989"/>
                  </a:lnTo>
                  <a:lnTo>
                    <a:pt x="2178" y="2012"/>
                  </a:lnTo>
                  <a:lnTo>
                    <a:pt x="2165" y="2035"/>
                  </a:lnTo>
                  <a:lnTo>
                    <a:pt x="2137" y="2068"/>
                  </a:lnTo>
                  <a:lnTo>
                    <a:pt x="2102" y="2097"/>
                  </a:lnTo>
                  <a:lnTo>
                    <a:pt x="2062" y="2123"/>
                  </a:lnTo>
                  <a:lnTo>
                    <a:pt x="2015" y="2145"/>
                  </a:lnTo>
                  <a:lnTo>
                    <a:pt x="1963" y="2164"/>
                  </a:lnTo>
                  <a:lnTo>
                    <a:pt x="1906" y="2180"/>
                  </a:lnTo>
                  <a:lnTo>
                    <a:pt x="1842" y="2192"/>
                  </a:lnTo>
                  <a:lnTo>
                    <a:pt x="1773" y="2201"/>
                  </a:lnTo>
                  <a:lnTo>
                    <a:pt x="1698" y="2207"/>
                  </a:lnTo>
                  <a:lnTo>
                    <a:pt x="1619" y="2208"/>
                  </a:lnTo>
                  <a:lnTo>
                    <a:pt x="1538" y="2207"/>
                  </a:lnTo>
                  <a:lnTo>
                    <a:pt x="1463" y="2201"/>
                  </a:lnTo>
                  <a:lnTo>
                    <a:pt x="1394" y="2192"/>
                  </a:lnTo>
                  <a:lnTo>
                    <a:pt x="1330" y="2180"/>
                  </a:lnTo>
                  <a:lnTo>
                    <a:pt x="1273" y="2164"/>
                  </a:lnTo>
                  <a:lnTo>
                    <a:pt x="1221" y="2145"/>
                  </a:lnTo>
                  <a:lnTo>
                    <a:pt x="1175" y="2123"/>
                  </a:lnTo>
                  <a:lnTo>
                    <a:pt x="1134" y="2097"/>
                  </a:lnTo>
                  <a:lnTo>
                    <a:pt x="1100" y="2068"/>
                  </a:lnTo>
                  <a:lnTo>
                    <a:pt x="1071" y="2035"/>
                  </a:lnTo>
                  <a:lnTo>
                    <a:pt x="1058" y="2012"/>
                  </a:lnTo>
                  <a:lnTo>
                    <a:pt x="1050" y="1989"/>
                  </a:lnTo>
                  <a:lnTo>
                    <a:pt x="1047" y="1964"/>
                  </a:lnTo>
                  <a:lnTo>
                    <a:pt x="1047" y="1866"/>
                  </a:lnTo>
                  <a:lnTo>
                    <a:pt x="613" y="1866"/>
                  </a:lnTo>
                  <a:lnTo>
                    <a:pt x="546" y="1862"/>
                  </a:lnTo>
                  <a:lnTo>
                    <a:pt x="481" y="1851"/>
                  </a:lnTo>
                  <a:lnTo>
                    <a:pt x="419" y="1834"/>
                  </a:lnTo>
                  <a:lnTo>
                    <a:pt x="360" y="1811"/>
                  </a:lnTo>
                  <a:lnTo>
                    <a:pt x="303" y="1782"/>
                  </a:lnTo>
                  <a:lnTo>
                    <a:pt x="251" y="1747"/>
                  </a:lnTo>
                  <a:lnTo>
                    <a:pt x="202" y="1707"/>
                  </a:lnTo>
                  <a:lnTo>
                    <a:pt x="158" y="1663"/>
                  </a:lnTo>
                  <a:lnTo>
                    <a:pt x="118" y="1614"/>
                  </a:lnTo>
                  <a:lnTo>
                    <a:pt x="83" y="1562"/>
                  </a:lnTo>
                  <a:lnTo>
                    <a:pt x="54" y="1505"/>
                  </a:lnTo>
                  <a:lnTo>
                    <a:pt x="31" y="1446"/>
                  </a:lnTo>
                  <a:lnTo>
                    <a:pt x="13" y="1383"/>
                  </a:lnTo>
                  <a:lnTo>
                    <a:pt x="3" y="1319"/>
                  </a:lnTo>
                  <a:lnTo>
                    <a:pt x="0" y="1253"/>
                  </a:lnTo>
                  <a:lnTo>
                    <a:pt x="2" y="1189"/>
                  </a:lnTo>
                  <a:lnTo>
                    <a:pt x="12" y="1127"/>
                  </a:lnTo>
                  <a:lnTo>
                    <a:pt x="27" y="1068"/>
                  </a:lnTo>
                  <a:lnTo>
                    <a:pt x="49" y="1011"/>
                  </a:lnTo>
                  <a:lnTo>
                    <a:pt x="76" y="955"/>
                  </a:lnTo>
                  <a:lnTo>
                    <a:pt x="108" y="905"/>
                  </a:lnTo>
                  <a:lnTo>
                    <a:pt x="145" y="856"/>
                  </a:lnTo>
                  <a:lnTo>
                    <a:pt x="187" y="811"/>
                  </a:lnTo>
                  <a:lnTo>
                    <a:pt x="232" y="772"/>
                  </a:lnTo>
                  <a:lnTo>
                    <a:pt x="281" y="736"/>
                  </a:lnTo>
                  <a:lnTo>
                    <a:pt x="335" y="705"/>
                  </a:lnTo>
                  <a:lnTo>
                    <a:pt x="391" y="680"/>
                  </a:lnTo>
                  <a:lnTo>
                    <a:pt x="401" y="617"/>
                  </a:lnTo>
                  <a:lnTo>
                    <a:pt x="417" y="557"/>
                  </a:lnTo>
                  <a:lnTo>
                    <a:pt x="440" y="499"/>
                  </a:lnTo>
                  <a:lnTo>
                    <a:pt x="468" y="446"/>
                  </a:lnTo>
                  <a:lnTo>
                    <a:pt x="503" y="395"/>
                  </a:lnTo>
                  <a:lnTo>
                    <a:pt x="543" y="350"/>
                  </a:lnTo>
                  <a:lnTo>
                    <a:pt x="587" y="310"/>
                  </a:lnTo>
                  <a:lnTo>
                    <a:pt x="636" y="273"/>
                  </a:lnTo>
                  <a:lnTo>
                    <a:pt x="689" y="243"/>
                  </a:lnTo>
                  <a:lnTo>
                    <a:pt x="744" y="218"/>
                  </a:lnTo>
                  <a:lnTo>
                    <a:pt x="805" y="201"/>
                  </a:lnTo>
                  <a:lnTo>
                    <a:pt x="867" y="189"/>
                  </a:lnTo>
                  <a:lnTo>
                    <a:pt x="931" y="185"/>
                  </a:lnTo>
                  <a:lnTo>
                    <a:pt x="991" y="189"/>
                  </a:lnTo>
                  <a:lnTo>
                    <a:pt x="1049" y="198"/>
                  </a:lnTo>
                  <a:lnTo>
                    <a:pt x="1096" y="154"/>
                  </a:lnTo>
                  <a:lnTo>
                    <a:pt x="1147" y="115"/>
                  </a:lnTo>
                  <a:lnTo>
                    <a:pt x="1202" y="80"/>
                  </a:lnTo>
                  <a:lnTo>
                    <a:pt x="1258" y="52"/>
                  </a:lnTo>
                  <a:lnTo>
                    <a:pt x="1319" y="29"/>
                  </a:lnTo>
                  <a:lnTo>
                    <a:pt x="1380" y="13"/>
                  </a:lnTo>
                  <a:lnTo>
                    <a:pt x="1445" y="4"/>
                  </a:lnTo>
                  <a:lnTo>
                    <a:pt x="151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7520493" y="1251519"/>
              <a:ext cx="812800" cy="515938"/>
            </a:xfrm>
            <a:custGeom>
              <a:avLst/>
              <a:gdLst>
                <a:gd name="T0" fmla="*/ 1508 w 2564"/>
                <a:gd name="T1" fmla="*/ 13 h 1626"/>
                <a:gd name="T2" fmla="*/ 1666 w 2564"/>
                <a:gd name="T3" fmla="*/ 80 h 1626"/>
                <a:gd name="T4" fmla="*/ 1791 w 2564"/>
                <a:gd name="T5" fmla="*/ 193 h 1626"/>
                <a:gd name="T6" fmla="*/ 1873 w 2564"/>
                <a:gd name="T7" fmla="*/ 341 h 1626"/>
                <a:gd name="T8" fmla="*/ 1963 w 2564"/>
                <a:gd name="T9" fmla="*/ 399 h 1626"/>
                <a:gd name="T10" fmla="*/ 2109 w 2564"/>
                <a:gd name="T11" fmla="*/ 446 h 1626"/>
                <a:gd name="T12" fmla="*/ 2228 w 2564"/>
                <a:gd name="T13" fmla="*/ 539 h 1626"/>
                <a:gd name="T14" fmla="*/ 2306 w 2564"/>
                <a:gd name="T15" fmla="*/ 667 h 1626"/>
                <a:gd name="T16" fmla="*/ 2334 w 2564"/>
                <a:gd name="T17" fmla="*/ 821 h 1626"/>
                <a:gd name="T18" fmla="*/ 2367 w 2564"/>
                <a:gd name="T19" fmla="*/ 943 h 1626"/>
                <a:gd name="T20" fmla="*/ 2480 w 2564"/>
                <a:gd name="T21" fmla="*/ 1034 h 1626"/>
                <a:gd name="T22" fmla="*/ 2549 w 2564"/>
                <a:gd name="T23" fmla="*/ 1163 h 1626"/>
                <a:gd name="T24" fmla="*/ 2561 w 2564"/>
                <a:gd name="T25" fmla="*/ 1313 h 1626"/>
                <a:gd name="T26" fmla="*/ 2515 w 2564"/>
                <a:gd name="T27" fmla="*/ 1447 h 1626"/>
                <a:gd name="T28" fmla="*/ 2423 w 2564"/>
                <a:gd name="T29" fmla="*/ 1551 h 1626"/>
                <a:gd name="T30" fmla="*/ 2299 w 2564"/>
                <a:gd name="T31" fmla="*/ 1613 h 1626"/>
                <a:gd name="T32" fmla="*/ 2203 w 2564"/>
                <a:gd name="T33" fmla="*/ 1626 h 1626"/>
                <a:gd name="T34" fmla="*/ 2050 w 2564"/>
                <a:gd name="T35" fmla="*/ 1533 h 1626"/>
                <a:gd name="T36" fmla="*/ 2050 w 2564"/>
                <a:gd name="T37" fmla="*/ 1231 h 1626"/>
                <a:gd name="T38" fmla="*/ 2050 w 2564"/>
                <a:gd name="T39" fmla="*/ 1164 h 1626"/>
                <a:gd name="T40" fmla="*/ 2039 w 2564"/>
                <a:gd name="T41" fmla="*/ 1098 h 1626"/>
                <a:gd name="T42" fmla="*/ 1983 w 2564"/>
                <a:gd name="T43" fmla="*/ 1029 h 1626"/>
                <a:gd name="T44" fmla="*/ 1896 w 2564"/>
                <a:gd name="T45" fmla="*/ 979 h 1626"/>
                <a:gd name="T46" fmla="*/ 1791 w 2564"/>
                <a:gd name="T47" fmla="*/ 948 h 1626"/>
                <a:gd name="T48" fmla="*/ 1683 w 2564"/>
                <a:gd name="T49" fmla="*/ 930 h 1626"/>
                <a:gd name="T50" fmla="*/ 1585 w 2564"/>
                <a:gd name="T51" fmla="*/ 921 h 1626"/>
                <a:gd name="T52" fmla="*/ 1514 w 2564"/>
                <a:gd name="T53" fmla="*/ 918 h 1626"/>
                <a:gd name="T54" fmla="*/ 1463 w 2564"/>
                <a:gd name="T55" fmla="*/ 919 h 1626"/>
                <a:gd name="T56" fmla="*/ 1382 w 2564"/>
                <a:gd name="T57" fmla="*/ 922 h 1626"/>
                <a:gd name="T58" fmla="*/ 1280 w 2564"/>
                <a:gd name="T59" fmla="*/ 934 h 1626"/>
                <a:gd name="T60" fmla="*/ 1171 w 2564"/>
                <a:gd name="T61" fmla="*/ 956 h 1626"/>
                <a:gd name="T62" fmla="*/ 1070 w 2564"/>
                <a:gd name="T63" fmla="*/ 994 h 1626"/>
                <a:gd name="T64" fmla="*/ 992 w 2564"/>
                <a:gd name="T65" fmla="*/ 1049 h 1626"/>
                <a:gd name="T66" fmla="*/ 951 w 2564"/>
                <a:gd name="T67" fmla="*/ 1125 h 1626"/>
                <a:gd name="T68" fmla="*/ 948 w 2564"/>
                <a:gd name="T69" fmla="*/ 1180 h 1626"/>
                <a:gd name="T70" fmla="*/ 948 w 2564"/>
                <a:gd name="T71" fmla="*/ 1626 h 1626"/>
                <a:gd name="T72" fmla="*/ 380 w 2564"/>
                <a:gd name="T73" fmla="*/ 1613 h 1626"/>
                <a:gd name="T74" fmla="*/ 229 w 2564"/>
                <a:gd name="T75" fmla="*/ 1550 h 1626"/>
                <a:gd name="T76" fmla="*/ 108 w 2564"/>
                <a:gd name="T77" fmla="*/ 1441 h 1626"/>
                <a:gd name="T78" fmla="*/ 28 w 2564"/>
                <a:gd name="T79" fmla="*/ 1298 h 1626"/>
                <a:gd name="T80" fmla="*/ 0 w 2564"/>
                <a:gd name="T81" fmla="*/ 1133 h 1626"/>
                <a:gd name="T82" fmla="*/ 29 w 2564"/>
                <a:gd name="T83" fmla="*/ 963 h 1626"/>
                <a:gd name="T84" fmla="*/ 112 w 2564"/>
                <a:gd name="T85" fmla="*/ 818 h 1626"/>
                <a:gd name="T86" fmla="*/ 236 w 2564"/>
                <a:gd name="T87" fmla="*/ 711 h 1626"/>
                <a:gd name="T88" fmla="*/ 392 w 2564"/>
                <a:gd name="T89" fmla="*/ 649 h 1626"/>
                <a:gd name="T90" fmla="*/ 403 w 2564"/>
                <a:gd name="T91" fmla="*/ 503 h 1626"/>
                <a:gd name="T92" fmla="*/ 466 w 2564"/>
                <a:gd name="T93" fmla="*/ 366 h 1626"/>
                <a:gd name="T94" fmla="*/ 571 w 2564"/>
                <a:gd name="T95" fmla="*/ 261 h 1626"/>
                <a:gd name="T96" fmla="*/ 708 w 2564"/>
                <a:gd name="T97" fmla="*/ 198 h 1626"/>
                <a:gd name="T98" fmla="*/ 867 w 2564"/>
                <a:gd name="T99" fmla="*/ 188 h 1626"/>
                <a:gd name="T100" fmla="*/ 1005 w 2564"/>
                <a:gd name="T101" fmla="*/ 175 h 1626"/>
                <a:gd name="T102" fmla="*/ 1127 w 2564"/>
                <a:gd name="T103" fmla="*/ 72 h 1626"/>
                <a:gd name="T104" fmla="*/ 1278 w 2564"/>
                <a:gd name="T105" fmla="*/ 12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64" h="1626">
                  <a:moveTo>
                    <a:pt x="1391" y="0"/>
                  </a:moveTo>
                  <a:lnTo>
                    <a:pt x="1450" y="3"/>
                  </a:lnTo>
                  <a:lnTo>
                    <a:pt x="1508" y="13"/>
                  </a:lnTo>
                  <a:lnTo>
                    <a:pt x="1564" y="30"/>
                  </a:lnTo>
                  <a:lnTo>
                    <a:pt x="1617" y="52"/>
                  </a:lnTo>
                  <a:lnTo>
                    <a:pt x="1666" y="80"/>
                  </a:lnTo>
                  <a:lnTo>
                    <a:pt x="1711" y="113"/>
                  </a:lnTo>
                  <a:lnTo>
                    <a:pt x="1754" y="151"/>
                  </a:lnTo>
                  <a:lnTo>
                    <a:pt x="1791" y="193"/>
                  </a:lnTo>
                  <a:lnTo>
                    <a:pt x="1824" y="239"/>
                  </a:lnTo>
                  <a:lnTo>
                    <a:pt x="1851" y="289"/>
                  </a:lnTo>
                  <a:lnTo>
                    <a:pt x="1873" y="341"/>
                  </a:lnTo>
                  <a:lnTo>
                    <a:pt x="1890" y="396"/>
                  </a:lnTo>
                  <a:lnTo>
                    <a:pt x="1910" y="396"/>
                  </a:lnTo>
                  <a:lnTo>
                    <a:pt x="1963" y="399"/>
                  </a:lnTo>
                  <a:lnTo>
                    <a:pt x="2014" y="408"/>
                  </a:lnTo>
                  <a:lnTo>
                    <a:pt x="2063" y="424"/>
                  </a:lnTo>
                  <a:lnTo>
                    <a:pt x="2109" y="446"/>
                  </a:lnTo>
                  <a:lnTo>
                    <a:pt x="2153" y="473"/>
                  </a:lnTo>
                  <a:lnTo>
                    <a:pt x="2191" y="503"/>
                  </a:lnTo>
                  <a:lnTo>
                    <a:pt x="2228" y="539"/>
                  </a:lnTo>
                  <a:lnTo>
                    <a:pt x="2258" y="578"/>
                  </a:lnTo>
                  <a:lnTo>
                    <a:pt x="2284" y="621"/>
                  </a:lnTo>
                  <a:lnTo>
                    <a:pt x="2306" y="667"/>
                  </a:lnTo>
                  <a:lnTo>
                    <a:pt x="2321" y="716"/>
                  </a:lnTo>
                  <a:lnTo>
                    <a:pt x="2330" y="768"/>
                  </a:lnTo>
                  <a:lnTo>
                    <a:pt x="2334" y="821"/>
                  </a:lnTo>
                  <a:lnTo>
                    <a:pt x="2330" y="873"/>
                  </a:lnTo>
                  <a:lnTo>
                    <a:pt x="2321" y="924"/>
                  </a:lnTo>
                  <a:lnTo>
                    <a:pt x="2367" y="943"/>
                  </a:lnTo>
                  <a:lnTo>
                    <a:pt x="2409" y="968"/>
                  </a:lnTo>
                  <a:lnTo>
                    <a:pt x="2446" y="999"/>
                  </a:lnTo>
                  <a:lnTo>
                    <a:pt x="2480" y="1034"/>
                  </a:lnTo>
                  <a:lnTo>
                    <a:pt x="2509" y="1073"/>
                  </a:lnTo>
                  <a:lnTo>
                    <a:pt x="2532" y="1117"/>
                  </a:lnTo>
                  <a:lnTo>
                    <a:pt x="2549" y="1163"/>
                  </a:lnTo>
                  <a:lnTo>
                    <a:pt x="2560" y="1213"/>
                  </a:lnTo>
                  <a:lnTo>
                    <a:pt x="2564" y="1265"/>
                  </a:lnTo>
                  <a:lnTo>
                    <a:pt x="2561" y="1313"/>
                  </a:lnTo>
                  <a:lnTo>
                    <a:pt x="2552" y="1360"/>
                  </a:lnTo>
                  <a:lnTo>
                    <a:pt x="2536" y="1405"/>
                  </a:lnTo>
                  <a:lnTo>
                    <a:pt x="2515" y="1447"/>
                  </a:lnTo>
                  <a:lnTo>
                    <a:pt x="2489" y="1486"/>
                  </a:lnTo>
                  <a:lnTo>
                    <a:pt x="2458" y="1520"/>
                  </a:lnTo>
                  <a:lnTo>
                    <a:pt x="2423" y="1551"/>
                  </a:lnTo>
                  <a:lnTo>
                    <a:pt x="2385" y="1576"/>
                  </a:lnTo>
                  <a:lnTo>
                    <a:pt x="2344" y="1597"/>
                  </a:lnTo>
                  <a:lnTo>
                    <a:pt x="2299" y="1613"/>
                  </a:lnTo>
                  <a:lnTo>
                    <a:pt x="2252" y="1622"/>
                  </a:lnTo>
                  <a:lnTo>
                    <a:pt x="2203" y="1626"/>
                  </a:lnTo>
                  <a:lnTo>
                    <a:pt x="2203" y="1626"/>
                  </a:lnTo>
                  <a:lnTo>
                    <a:pt x="2050" y="1626"/>
                  </a:lnTo>
                  <a:lnTo>
                    <a:pt x="2050" y="1580"/>
                  </a:lnTo>
                  <a:lnTo>
                    <a:pt x="2050" y="1533"/>
                  </a:lnTo>
                  <a:lnTo>
                    <a:pt x="2050" y="1303"/>
                  </a:lnTo>
                  <a:lnTo>
                    <a:pt x="2050" y="1265"/>
                  </a:lnTo>
                  <a:lnTo>
                    <a:pt x="2050" y="1231"/>
                  </a:lnTo>
                  <a:lnTo>
                    <a:pt x="2050" y="1203"/>
                  </a:lnTo>
                  <a:lnTo>
                    <a:pt x="2050" y="1180"/>
                  </a:lnTo>
                  <a:lnTo>
                    <a:pt x="2050" y="1164"/>
                  </a:lnTo>
                  <a:lnTo>
                    <a:pt x="2050" y="1157"/>
                  </a:lnTo>
                  <a:lnTo>
                    <a:pt x="2047" y="1125"/>
                  </a:lnTo>
                  <a:lnTo>
                    <a:pt x="2039" y="1098"/>
                  </a:lnTo>
                  <a:lnTo>
                    <a:pt x="2024" y="1072"/>
                  </a:lnTo>
                  <a:lnTo>
                    <a:pt x="2006" y="1049"/>
                  </a:lnTo>
                  <a:lnTo>
                    <a:pt x="1983" y="1029"/>
                  </a:lnTo>
                  <a:lnTo>
                    <a:pt x="1957" y="1009"/>
                  </a:lnTo>
                  <a:lnTo>
                    <a:pt x="1928" y="994"/>
                  </a:lnTo>
                  <a:lnTo>
                    <a:pt x="1896" y="979"/>
                  </a:lnTo>
                  <a:lnTo>
                    <a:pt x="1862" y="967"/>
                  </a:lnTo>
                  <a:lnTo>
                    <a:pt x="1827" y="956"/>
                  </a:lnTo>
                  <a:lnTo>
                    <a:pt x="1791" y="948"/>
                  </a:lnTo>
                  <a:lnTo>
                    <a:pt x="1755" y="940"/>
                  </a:lnTo>
                  <a:lnTo>
                    <a:pt x="1718" y="934"/>
                  </a:lnTo>
                  <a:lnTo>
                    <a:pt x="1683" y="930"/>
                  </a:lnTo>
                  <a:lnTo>
                    <a:pt x="1648" y="926"/>
                  </a:lnTo>
                  <a:lnTo>
                    <a:pt x="1616" y="922"/>
                  </a:lnTo>
                  <a:lnTo>
                    <a:pt x="1585" y="921"/>
                  </a:lnTo>
                  <a:lnTo>
                    <a:pt x="1559" y="919"/>
                  </a:lnTo>
                  <a:lnTo>
                    <a:pt x="1535" y="919"/>
                  </a:lnTo>
                  <a:lnTo>
                    <a:pt x="1514" y="918"/>
                  </a:lnTo>
                  <a:lnTo>
                    <a:pt x="1500" y="918"/>
                  </a:lnTo>
                  <a:lnTo>
                    <a:pt x="1484" y="918"/>
                  </a:lnTo>
                  <a:lnTo>
                    <a:pt x="1463" y="919"/>
                  </a:lnTo>
                  <a:lnTo>
                    <a:pt x="1439" y="919"/>
                  </a:lnTo>
                  <a:lnTo>
                    <a:pt x="1413" y="921"/>
                  </a:lnTo>
                  <a:lnTo>
                    <a:pt x="1382" y="922"/>
                  </a:lnTo>
                  <a:lnTo>
                    <a:pt x="1350" y="926"/>
                  </a:lnTo>
                  <a:lnTo>
                    <a:pt x="1316" y="930"/>
                  </a:lnTo>
                  <a:lnTo>
                    <a:pt x="1280" y="934"/>
                  </a:lnTo>
                  <a:lnTo>
                    <a:pt x="1243" y="940"/>
                  </a:lnTo>
                  <a:lnTo>
                    <a:pt x="1207" y="948"/>
                  </a:lnTo>
                  <a:lnTo>
                    <a:pt x="1171" y="956"/>
                  </a:lnTo>
                  <a:lnTo>
                    <a:pt x="1136" y="967"/>
                  </a:lnTo>
                  <a:lnTo>
                    <a:pt x="1102" y="979"/>
                  </a:lnTo>
                  <a:lnTo>
                    <a:pt x="1070" y="994"/>
                  </a:lnTo>
                  <a:lnTo>
                    <a:pt x="1041" y="1009"/>
                  </a:lnTo>
                  <a:lnTo>
                    <a:pt x="1015" y="1029"/>
                  </a:lnTo>
                  <a:lnTo>
                    <a:pt x="992" y="1049"/>
                  </a:lnTo>
                  <a:lnTo>
                    <a:pt x="974" y="1072"/>
                  </a:lnTo>
                  <a:lnTo>
                    <a:pt x="960" y="1098"/>
                  </a:lnTo>
                  <a:lnTo>
                    <a:pt x="951" y="1125"/>
                  </a:lnTo>
                  <a:lnTo>
                    <a:pt x="948" y="1157"/>
                  </a:lnTo>
                  <a:lnTo>
                    <a:pt x="948" y="1164"/>
                  </a:lnTo>
                  <a:lnTo>
                    <a:pt x="948" y="1180"/>
                  </a:lnTo>
                  <a:lnTo>
                    <a:pt x="948" y="1533"/>
                  </a:lnTo>
                  <a:lnTo>
                    <a:pt x="948" y="1580"/>
                  </a:lnTo>
                  <a:lnTo>
                    <a:pt x="948" y="1626"/>
                  </a:lnTo>
                  <a:lnTo>
                    <a:pt x="494" y="1626"/>
                  </a:lnTo>
                  <a:lnTo>
                    <a:pt x="436" y="1622"/>
                  </a:lnTo>
                  <a:lnTo>
                    <a:pt x="380" y="1613"/>
                  </a:lnTo>
                  <a:lnTo>
                    <a:pt x="327" y="1597"/>
                  </a:lnTo>
                  <a:lnTo>
                    <a:pt x="276" y="1576"/>
                  </a:lnTo>
                  <a:lnTo>
                    <a:pt x="229" y="1550"/>
                  </a:lnTo>
                  <a:lnTo>
                    <a:pt x="185" y="1517"/>
                  </a:lnTo>
                  <a:lnTo>
                    <a:pt x="144" y="1481"/>
                  </a:lnTo>
                  <a:lnTo>
                    <a:pt x="108" y="1441"/>
                  </a:lnTo>
                  <a:lnTo>
                    <a:pt x="77" y="1398"/>
                  </a:lnTo>
                  <a:lnTo>
                    <a:pt x="50" y="1349"/>
                  </a:lnTo>
                  <a:lnTo>
                    <a:pt x="28" y="1298"/>
                  </a:lnTo>
                  <a:lnTo>
                    <a:pt x="12" y="1245"/>
                  </a:lnTo>
                  <a:lnTo>
                    <a:pt x="3" y="1190"/>
                  </a:lnTo>
                  <a:lnTo>
                    <a:pt x="0" y="1133"/>
                  </a:lnTo>
                  <a:lnTo>
                    <a:pt x="4" y="1073"/>
                  </a:lnTo>
                  <a:lnTo>
                    <a:pt x="14" y="1017"/>
                  </a:lnTo>
                  <a:lnTo>
                    <a:pt x="29" y="963"/>
                  </a:lnTo>
                  <a:lnTo>
                    <a:pt x="52" y="911"/>
                  </a:lnTo>
                  <a:lnTo>
                    <a:pt x="79" y="863"/>
                  </a:lnTo>
                  <a:lnTo>
                    <a:pt x="112" y="818"/>
                  </a:lnTo>
                  <a:lnTo>
                    <a:pt x="149" y="778"/>
                  </a:lnTo>
                  <a:lnTo>
                    <a:pt x="191" y="742"/>
                  </a:lnTo>
                  <a:lnTo>
                    <a:pt x="236" y="711"/>
                  </a:lnTo>
                  <a:lnTo>
                    <a:pt x="286" y="684"/>
                  </a:lnTo>
                  <a:lnTo>
                    <a:pt x="338" y="664"/>
                  </a:lnTo>
                  <a:lnTo>
                    <a:pt x="392" y="649"/>
                  </a:lnTo>
                  <a:lnTo>
                    <a:pt x="390" y="607"/>
                  </a:lnTo>
                  <a:lnTo>
                    <a:pt x="393" y="554"/>
                  </a:lnTo>
                  <a:lnTo>
                    <a:pt x="403" y="503"/>
                  </a:lnTo>
                  <a:lnTo>
                    <a:pt x="419" y="454"/>
                  </a:lnTo>
                  <a:lnTo>
                    <a:pt x="439" y="408"/>
                  </a:lnTo>
                  <a:lnTo>
                    <a:pt x="466" y="366"/>
                  </a:lnTo>
                  <a:lnTo>
                    <a:pt x="496" y="326"/>
                  </a:lnTo>
                  <a:lnTo>
                    <a:pt x="531" y="291"/>
                  </a:lnTo>
                  <a:lnTo>
                    <a:pt x="571" y="261"/>
                  </a:lnTo>
                  <a:lnTo>
                    <a:pt x="613" y="234"/>
                  </a:lnTo>
                  <a:lnTo>
                    <a:pt x="659" y="214"/>
                  </a:lnTo>
                  <a:lnTo>
                    <a:pt x="708" y="198"/>
                  </a:lnTo>
                  <a:lnTo>
                    <a:pt x="758" y="188"/>
                  </a:lnTo>
                  <a:lnTo>
                    <a:pt x="812" y="185"/>
                  </a:lnTo>
                  <a:lnTo>
                    <a:pt x="867" y="188"/>
                  </a:lnTo>
                  <a:lnTo>
                    <a:pt x="920" y="199"/>
                  </a:lnTo>
                  <a:lnTo>
                    <a:pt x="971" y="216"/>
                  </a:lnTo>
                  <a:lnTo>
                    <a:pt x="1005" y="175"/>
                  </a:lnTo>
                  <a:lnTo>
                    <a:pt x="1043" y="136"/>
                  </a:lnTo>
                  <a:lnTo>
                    <a:pt x="1084" y="103"/>
                  </a:lnTo>
                  <a:lnTo>
                    <a:pt x="1127" y="72"/>
                  </a:lnTo>
                  <a:lnTo>
                    <a:pt x="1176" y="47"/>
                  </a:lnTo>
                  <a:lnTo>
                    <a:pt x="1225" y="26"/>
                  </a:lnTo>
                  <a:lnTo>
                    <a:pt x="1278" y="12"/>
                  </a:lnTo>
                  <a:lnTo>
                    <a:pt x="1334" y="2"/>
                  </a:lnTo>
                  <a:lnTo>
                    <a:pt x="139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p:nvGrpSpPr>
          <p:grpSpPr>
            <a:xfrm>
              <a:off x="7852280" y="1575369"/>
              <a:ext cx="287338" cy="301625"/>
              <a:chOff x="8131175" y="3468688"/>
              <a:chExt cx="287338" cy="301625"/>
            </a:xfrm>
          </p:grpSpPr>
          <p:sp>
            <p:nvSpPr>
              <p:cNvPr id="43" name="Freeform 35"/>
              <p:cNvSpPr>
                <a:spLocks/>
              </p:cNvSpPr>
              <p:nvPr/>
            </p:nvSpPr>
            <p:spPr bwMode="auto">
              <a:xfrm>
                <a:off x="8131175" y="3636963"/>
                <a:ext cx="287338" cy="133350"/>
              </a:xfrm>
              <a:custGeom>
                <a:avLst/>
                <a:gdLst>
                  <a:gd name="T0" fmla="*/ 904 w 904"/>
                  <a:gd name="T1" fmla="*/ 0 h 419"/>
                  <a:gd name="T2" fmla="*/ 904 w 904"/>
                  <a:gd name="T3" fmla="*/ 295 h 419"/>
                  <a:gd name="T4" fmla="*/ 882 w 904"/>
                  <a:gd name="T5" fmla="*/ 318 h 419"/>
                  <a:gd name="T6" fmla="*/ 856 w 904"/>
                  <a:gd name="T7" fmla="*/ 338 h 419"/>
                  <a:gd name="T8" fmla="*/ 825 w 904"/>
                  <a:gd name="T9" fmla="*/ 355 h 419"/>
                  <a:gd name="T10" fmla="*/ 791 w 904"/>
                  <a:gd name="T11" fmla="*/ 371 h 419"/>
                  <a:gd name="T12" fmla="*/ 755 w 904"/>
                  <a:gd name="T13" fmla="*/ 383 h 419"/>
                  <a:gd name="T14" fmla="*/ 716 w 904"/>
                  <a:gd name="T15" fmla="*/ 394 h 419"/>
                  <a:gd name="T16" fmla="*/ 676 w 904"/>
                  <a:gd name="T17" fmla="*/ 401 h 419"/>
                  <a:gd name="T18" fmla="*/ 636 w 904"/>
                  <a:gd name="T19" fmla="*/ 408 h 419"/>
                  <a:gd name="T20" fmla="*/ 597 w 904"/>
                  <a:gd name="T21" fmla="*/ 413 h 419"/>
                  <a:gd name="T22" fmla="*/ 557 w 904"/>
                  <a:gd name="T23" fmla="*/ 416 h 419"/>
                  <a:gd name="T24" fmla="*/ 519 w 904"/>
                  <a:gd name="T25" fmla="*/ 418 h 419"/>
                  <a:gd name="T26" fmla="*/ 484 w 904"/>
                  <a:gd name="T27" fmla="*/ 419 h 419"/>
                  <a:gd name="T28" fmla="*/ 453 w 904"/>
                  <a:gd name="T29" fmla="*/ 419 h 419"/>
                  <a:gd name="T30" fmla="*/ 420 w 904"/>
                  <a:gd name="T31" fmla="*/ 419 h 419"/>
                  <a:gd name="T32" fmla="*/ 385 w 904"/>
                  <a:gd name="T33" fmla="*/ 418 h 419"/>
                  <a:gd name="T34" fmla="*/ 347 w 904"/>
                  <a:gd name="T35" fmla="*/ 416 h 419"/>
                  <a:gd name="T36" fmla="*/ 309 w 904"/>
                  <a:gd name="T37" fmla="*/ 413 h 419"/>
                  <a:gd name="T38" fmla="*/ 269 w 904"/>
                  <a:gd name="T39" fmla="*/ 408 h 419"/>
                  <a:gd name="T40" fmla="*/ 228 w 904"/>
                  <a:gd name="T41" fmla="*/ 401 h 419"/>
                  <a:gd name="T42" fmla="*/ 188 w 904"/>
                  <a:gd name="T43" fmla="*/ 394 h 419"/>
                  <a:gd name="T44" fmla="*/ 149 w 904"/>
                  <a:gd name="T45" fmla="*/ 383 h 419"/>
                  <a:gd name="T46" fmla="*/ 113 w 904"/>
                  <a:gd name="T47" fmla="*/ 371 h 419"/>
                  <a:gd name="T48" fmla="*/ 79 w 904"/>
                  <a:gd name="T49" fmla="*/ 356 h 419"/>
                  <a:gd name="T50" fmla="*/ 49 w 904"/>
                  <a:gd name="T51" fmla="*/ 338 h 419"/>
                  <a:gd name="T52" fmla="*/ 22 w 904"/>
                  <a:gd name="T53" fmla="*/ 318 h 419"/>
                  <a:gd name="T54" fmla="*/ 0 w 904"/>
                  <a:gd name="T55" fmla="*/ 295 h 419"/>
                  <a:gd name="T56" fmla="*/ 0 w 904"/>
                  <a:gd name="T57" fmla="*/ 1 h 419"/>
                  <a:gd name="T58" fmla="*/ 34 w 904"/>
                  <a:gd name="T59" fmla="*/ 19 h 419"/>
                  <a:gd name="T60" fmla="*/ 72 w 904"/>
                  <a:gd name="T61" fmla="*/ 36 h 419"/>
                  <a:gd name="T62" fmla="*/ 114 w 904"/>
                  <a:gd name="T63" fmla="*/ 50 h 419"/>
                  <a:gd name="T64" fmla="*/ 159 w 904"/>
                  <a:gd name="T65" fmla="*/ 63 h 419"/>
                  <a:gd name="T66" fmla="*/ 206 w 904"/>
                  <a:gd name="T67" fmla="*/ 73 h 419"/>
                  <a:gd name="T68" fmla="*/ 254 w 904"/>
                  <a:gd name="T69" fmla="*/ 81 h 419"/>
                  <a:gd name="T70" fmla="*/ 305 w 904"/>
                  <a:gd name="T71" fmla="*/ 87 h 419"/>
                  <a:gd name="T72" fmla="*/ 355 w 904"/>
                  <a:gd name="T73" fmla="*/ 92 h 419"/>
                  <a:gd name="T74" fmla="*/ 404 w 904"/>
                  <a:gd name="T75" fmla="*/ 94 h 419"/>
                  <a:gd name="T76" fmla="*/ 453 w 904"/>
                  <a:gd name="T77" fmla="*/ 94 h 419"/>
                  <a:gd name="T78" fmla="*/ 500 w 904"/>
                  <a:gd name="T79" fmla="*/ 94 h 419"/>
                  <a:gd name="T80" fmla="*/ 549 w 904"/>
                  <a:gd name="T81" fmla="*/ 92 h 419"/>
                  <a:gd name="T82" fmla="*/ 600 w 904"/>
                  <a:gd name="T83" fmla="*/ 87 h 419"/>
                  <a:gd name="T84" fmla="*/ 650 w 904"/>
                  <a:gd name="T85" fmla="*/ 81 h 419"/>
                  <a:gd name="T86" fmla="*/ 698 w 904"/>
                  <a:gd name="T87" fmla="*/ 73 h 419"/>
                  <a:gd name="T88" fmla="*/ 746 w 904"/>
                  <a:gd name="T89" fmla="*/ 63 h 419"/>
                  <a:gd name="T90" fmla="*/ 791 w 904"/>
                  <a:gd name="T91" fmla="*/ 50 h 419"/>
                  <a:gd name="T92" fmla="*/ 832 w 904"/>
                  <a:gd name="T93" fmla="*/ 36 h 419"/>
                  <a:gd name="T94" fmla="*/ 871 w 904"/>
                  <a:gd name="T95" fmla="*/ 19 h 419"/>
                  <a:gd name="T96" fmla="*/ 904 w 904"/>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419">
                    <a:moveTo>
                      <a:pt x="904" y="0"/>
                    </a:moveTo>
                    <a:lnTo>
                      <a:pt x="904" y="295"/>
                    </a:lnTo>
                    <a:lnTo>
                      <a:pt x="882" y="318"/>
                    </a:lnTo>
                    <a:lnTo>
                      <a:pt x="856" y="338"/>
                    </a:lnTo>
                    <a:lnTo>
                      <a:pt x="825" y="355"/>
                    </a:lnTo>
                    <a:lnTo>
                      <a:pt x="791" y="371"/>
                    </a:lnTo>
                    <a:lnTo>
                      <a:pt x="755" y="383"/>
                    </a:lnTo>
                    <a:lnTo>
                      <a:pt x="716" y="394"/>
                    </a:lnTo>
                    <a:lnTo>
                      <a:pt x="676" y="401"/>
                    </a:lnTo>
                    <a:lnTo>
                      <a:pt x="636" y="408"/>
                    </a:lnTo>
                    <a:lnTo>
                      <a:pt x="597" y="413"/>
                    </a:lnTo>
                    <a:lnTo>
                      <a:pt x="557" y="416"/>
                    </a:lnTo>
                    <a:lnTo>
                      <a:pt x="519" y="418"/>
                    </a:lnTo>
                    <a:lnTo>
                      <a:pt x="484" y="419"/>
                    </a:lnTo>
                    <a:lnTo>
                      <a:pt x="453" y="419"/>
                    </a:lnTo>
                    <a:lnTo>
                      <a:pt x="420" y="419"/>
                    </a:lnTo>
                    <a:lnTo>
                      <a:pt x="385" y="418"/>
                    </a:lnTo>
                    <a:lnTo>
                      <a:pt x="347" y="416"/>
                    </a:lnTo>
                    <a:lnTo>
                      <a:pt x="309" y="413"/>
                    </a:lnTo>
                    <a:lnTo>
                      <a:pt x="269" y="408"/>
                    </a:lnTo>
                    <a:lnTo>
                      <a:pt x="228" y="401"/>
                    </a:lnTo>
                    <a:lnTo>
                      <a:pt x="188" y="394"/>
                    </a:lnTo>
                    <a:lnTo>
                      <a:pt x="149" y="383"/>
                    </a:lnTo>
                    <a:lnTo>
                      <a:pt x="113" y="371"/>
                    </a:lnTo>
                    <a:lnTo>
                      <a:pt x="79" y="356"/>
                    </a:lnTo>
                    <a:lnTo>
                      <a:pt x="49" y="338"/>
                    </a:lnTo>
                    <a:lnTo>
                      <a:pt x="22" y="318"/>
                    </a:lnTo>
                    <a:lnTo>
                      <a:pt x="0" y="295"/>
                    </a:lnTo>
                    <a:lnTo>
                      <a:pt x="0" y="1"/>
                    </a:lnTo>
                    <a:lnTo>
                      <a:pt x="34" y="19"/>
                    </a:lnTo>
                    <a:lnTo>
                      <a:pt x="72" y="36"/>
                    </a:lnTo>
                    <a:lnTo>
                      <a:pt x="114" y="50"/>
                    </a:lnTo>
                    <a:lnTo>
                      <a:pt x="159" y="63"/>
                    </a:lnTo>
                    <a:lnTo>
                      <a:pt x="206" y="73"/>
                    </a:lnTo>
                    <a:lnTo>
                      <a:pt x="254" y="81"/>
                    </a:lnTo>
                    <a:lnTo>
                      <a:pt x="305" y="87"/>
                    </a:lnTo>
                    <a:lnTo>
                      <a:pt x="355" y="92"/>
                    </a:lnTo>
                    <a:lnTo>
                      <a:pt x="404" y="94"/>
                    </a:lnTo>
                    <a:lnTo>
                      <a:pt x="453" y="94"/>
                    </a:lnTo>
                    <a:lnTo>
                      <a:pt x="500" y="94"/>
                    </a:lnTo>
                    <a:lnTo>
                      <a:pt x="549" y="92"/>
                    </a:lnTo>
                    <a:lnTo>
                      <a:pt x="600" y="87"/>
                    </a:lnTo>
                    <a:lnTo>
                      <a:pt x="650" y="81"/>
                    </a:lnTo>
                    <a:lnTo>
                      <a:pt x="698" y="73"/>
                    </a:lnTo>
                    <a:lnTo>
                      <a:pt x="746" y="63"/>
                    </a:lnTo>
                    <a:lnTo>
                      <a:pt x="791" y="50"/>
                    </a:lnTo>
                    <a:lnTo>
                      <a:pt x="832" y="36"/>
                    </a:lnTo>
                    <a:lnTo>
                      <a:pt x="871" y="19"/>
                    </a:lnTo>
                    <a:lnTo>
                      <a:pt x="90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6"/>
              <p:cNvSpPr>
                <a:spLocks/>
              </p:cNvSpPr>
              <p:nvPr/>
            </p:nvSpPr>
            <p:spPr bwMode="auto">
              <a:xfrm>
                <a:off x="8131175" y="3468688"/>
                <a:ext cx="287338" cy="87313"/>
              </a:xfrm>
              <a:custGeom>
                <a:avLst/>
                <a:gdLst>
                  <a:gd name="T0" fmla="*/ 453 w 904"/>
                  <a:gd name="T1" fmla="*/ 0 h 278"/>
                  <a:gd name="T2" fmla="*/ 513 w 904"/>
                  <a:gd name="T3" fmla="*/ 1 h 278"/>
                  <a:gd name="T4" fmla="*/ 572 w 904"/>
                  <a:gd name="T5" fmla="*/ 5 h 278"/>
                  <a:gd name="T6" fmla="*/ 628 w 904"/>
                  <a:gd name="T7" fmla="*/ 11 h 278"/>
                  <a:gd name="T8" fmla="*/ 680 w 904"/>
                  <a:gd name="T9" fmla="*/ 19 h 278"/>
                  <a:gd name="T10" fmla="*/ 728 w 904"/>
                  <a:gd name="T11" fmla="*/ 29 h 278"/>
                  <a:gd name="T12" fmla="*/ 772 w 904"/>
                  <a:gd name="T13" fmla="*/ 41 h 278"/>
                  <a:gd name="T14" fmla="*/ 809 w 904"/>
                  <a:gd name="T15" fmla="*/ 54 h 278"/>
                  <a:gd name="T16" fmla="*/ 842 w 904"/>
                  <a:gd name="T17" fmla="*/ 69 h 278"/>
                  <a:gd name="T18" fmla="*/ 869 w 904"/>
                  <a:gd name="T19" fmla="*/ 84 h 278"/>
                  <a:gd name="T20" fmla="*/ 888 w 904"/>
                  <a:gd name="T21" fmla="*/ 101 h 278"/>
                  <a:gd name="T22" fmla="*/ 900 w 904"/>
                  <a:gd name="T23" fmla="*/ 120 h 278"/>
                  <a:gd name="T24" fmla="*/ 904 w 904"/>
                  <a:gd name="T25" fmla="*/ 139 h 278"/>
                  <a:gd name="T26" fmla="*/ 900 w 904"/>
                  <a:gd name="T27" fmla="*/ 157 h 278"/>
                  <a:gd name="T28" fmla="*/ 888 w 904"/>
                  <a:gd name="T29" fmla="*/ 175 h 278"/>
                  <a:gd name="T30" fmla="*/ 869 w 904"/>
                  <a:gd name="T31" fmla="*/ 192 h 278"/>
                  <a:gd name="T32" fmla="*/ 842 w 904"/>
                  <a:gd name="T33" fmla="*/ 209 h 278"/>
                  <a:gd name="T34" fmla="*/ 809 w 904"/>
                  <a:gd name="T35" fmla="*/ 224 h 278"/>
                  <a:gd name="T36" fmla="*/ 772 w 904"/>
                  <a:gd name="T37" fmla="*/ 237 h 278"/>
                  <a:gd name="T38" fmla="*/ 728 w 904"/>
                  <a:gd name="T39" fmla="*/ 249 h 278"/>
                  <a:gd name="T40" fmla="*/ 680 w 904"/>
                  <a:gd name="T41" fmla="*/ 259 h 278"/>
                  <a:gd name="T42" fmla="*/ 628 w 904"/>
                  <a:gd name="T43" fmla="*/ 267 h 278"/>
                  <a:gd name="T44" fmla="*/ 572 w 904"/>
                  <a:gd name="T45" fmla="*/ 273 h 278"/>
                  <a:gd name="T46" fmla="*/ 513 w 904"/>
                  <a:gd name="T47" fmla="*/ 277 h 278"/>
                  <a:gd name="T48" fmla="*/ 453 w 904"/>
                  <a:gd name="T49" fmla="*/ 278 h 278"/>
                  <a:gd name="T50" fmla="*/ 391 w 904"/>
                  <a:gd name="T51" fmla="*/ 277 h 278"/>
                  <a:gd name="T52" fmla="*/ 332 w 904"/>
                  <a:gd name="T53" fmla="*/ 273 h 278"/>
                  <a:gd name="T54" fmla="*/ 276 w 904"/>
                  <a:gd name="T55" fmla="*/ 267 h 278"/>
                  <a:gd name="T56" fmla="*/ 224 w 904"/>
                  <a:gd name="T57" fmla="*/ 259 h 278"/>
                  <a:gd name="T58" fmla="*/ 177 w 904"/>
                  <a:gd name="T59" fmla="*/ 249 h 278"/>
                  <a:gd name="T60" fmla="*/ 133 w 904"/>
                  <a:gd name="T61" fmla="*/ 237 h 278"/>
                  <a:gd name="T62" fmla="*/ 95 w 904"/>
                  <a:gd name="T63" fmla="*/ 224 h 278"/>
                  <a:gd name="T64" fmla="*/ 62 w 904"/>
                  <a:gd name="T65" fmla="*/ 209 h 278"/>
                  <a:gd name="T66" fmla="*/ 37 w 904"/>
                  <a:gd name="T67" fmla="*/ 192 h 278"/>
                  <a:gd name="T68" fmla="*/ 17 w 904"/>
                  <a:gd name="T69" fmla="*/ 175 h 278"/>
                  <a:gd name="T70" fmla="*/ 5 w 904"/>
                  <a:gd name="T71" fmla="*/ 157 h 278"/>
                  <a:gd name="T72" fmla="*/ 0 w 904"/>
                  <a:gd name="T73" fmla="*/ 139 h 278"/>
                  <a:gd name="T74" fmla="*/ 5 w 904"/>
                  <a:gd name="T75" fmla="*/ 120 h 278"/>
                  <a:gd name="T76" fmla="*/ 17 w 904"/>
                  <a:gd name="T77" fmla="*/ 101 h 278"/>
                  <a:gd name="T78" fmla="*/ 37 w 904"/>
                  <a:gd name="T79" fmla="*/ 84 h 278"/>
                  <a:gd name="T80" fmla="*/ 62 w 904"/>
                  <a:gd name="T81" fmla="*/ 69 h 278"/>
                  <a:gd name="T82" fmla="*/ 95 w 904"/>
                  <a:gd name="T83" fmla="*/ 54 h 278"/>
                  <a:gd name="T84" fmla="*/ 133 w 904"/>
                  <a:gd name="T85" fmla="*/ 41 h 278"/>
                  <a:gd name="T86" fmla="*/ 177 w 904"/>
                  <a:gd name="T87" fmla="*/ 29 h 278"/>
                  <a:gd name="T88" fmla="*/ 224 w 904"/>
                  <a:gd name="T89" fmla="*/ 19 h 278"/>
                  <a:gd name="T90" fmla="*/ 276 w 904"/>
                  <a:gd name="T91" fmla="*/ 11 h 278"/>
                  <a:gd name="T92" fmla="*/ 332 w 904"/>
                  <a:gd name="T93" fmla="*/ 5 h 278"/>
                  <a:gd name="T94" fmla="*/ 391 w 904"/>
                  <a:gd name="T95" fmla="*/ 1 h 278"/>
                  <a:gd name="T96" fmla="*/ 453 w 904"/>
                  <a:gd name="T9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278">
                    <a:moveTo>
                      <a:pt x="453" y="0"/>
                    </a:moveTo>
                    <a:lnTo>
                      <a:pt x="513" y="1"/>
                    </a:lnTo>
                    <a:lnTo>
                      <a:pt x="572" y="5"/>
                    </a:lnTo>
                    <a:lnTo>
                      <a:pt x="628" y="11"/>
                    </a:lnTo>
                    <a:lnTo>
                      <a:pt x="680" y="19"/>
                    </a:lnTo>
                    <a:lnTo>
                      <a:pt x="728" y="29"/>
                    </a:lnTo>
                    <a:lnTo>
                      <a:pt x="772" y="41"/>
                    </a:lnTo>
                    <a:lnTo>
                      <a:pt x="809" y="54"/>
                    </a:lnTo>
                    <a:lnTo>
                      <a:pt x="842" y="69"/>
                    </a:lnTo>
                    <a:lnTo>
                      <a:pt x="869" y="84"/>
                    </a:lnTo>
                    <a:lnTo>
                      <a:pt x="888" y="101"/>
                    </a:lnTo>
                    <a:lnTo>
                      <a:pt x="900" y="120"/>
                    </a:lnTo>
                    <a:lnTo>
                      <a:pt x="904" y="139"/>
                    </a:lnTo>
                    <a:lnTo>
                      <a:pt x="900" y="157"/>
                    </a:lnTo>
                    <a:lnTo>
                      <a:pt x="888" y="175"/>
                    </a:lnTo>
                    <a:lnTo>
                      <a:pt x="869" y="192"/>
                    </a:lnTo>
                    <a:lnTo>
                      <a:pt x="842" y="209"/>
                    </a:lnTo>
                    <a:lnTo>
                      <a:pt x="809" y="224"/>
                    </a:lnTo>
                    <a:lnTo>
                      <a:pt x="772" y="237"/>
                    </a:lnTo>
                    <a:lnTo>
                      <a:pt x="728" y="249"/>
                    </a:lnTo>
                    <a:lnTo>
                      <a:pt x="680" y="259"/>
                    </a:lnTo>
                    <a:lnTo>
                      <a:pt x="628" y="267"/>
                    </a:lnTo>
                    <a:lnTo>
                      <a:pt x="572" y="273"/>
                    </a:lnTo>
                    <a:lnTo>
                      <a:pt x="513" y="277"/>
                    </a:lnTo>
                    <a:lnTo>
                      <a:pt x="453" y="278"/>
                    </a:lnTo>
                    <a:lnTo>
                      <a:pt x="391" y="277"/>
                    </a:lnTo>
                    <a:lnTo>
                      <a:pt x="332" y="273"/>
                    </a:lnTo>
                    <a:lnTo>
                      <a:pt x="276" y="267"/>
                    </a:lnTo>
                    <a:lnTo>
                      <a:pt x="224" y="259"/>
                    </a:lnTo>
                    <a:lnTo>
                      <a:pt x="177" y="249"/>
                    </a:lnTo>
                    <a:lnTo>
                      <a:pt x="133" y="237"/>
                    </a:lnTo>
                    <a:lnTo>
                      <a:pt x="95" y="224"/>
                    </a:lnTo>
                    <a:lnTo>
                      <a:pt x="62" y="209"/>
                    </a:lnTo>
                    <a:lnTo>
                      <a:pt x="37" y="192"/>
                    </a:lnTo>
                    <a:lnTo>
                      <a:pt x="17" y="175"/>
                    </a:lnTo>
                    <a:lnTo>
                      <a:pt x="5" y="157"/>
                    </a:lnTo>
                    <a:lnTo>
                      <a:pt x="0" y="139"/>
                    </a:lnTo>
                    <a:lnTo>
                      <a:pt x="5" y="120"/>
                    </a:lnTo>
                    <a:lnTo>
                      <a:pt x="17" y="101"/>
                    </a:lnTo>
                    <a:lnTo>
                      <a:pt x="37" y="84"/>
                    </a:lnTo>
                    <a:lnTo>
                      <a:pt x="62" y="69"/>
                    </a:lnTo>
                    <a:lnTo>
                      <a:pt x="95" y="54"/>
                    </a:lnTo>
                    <a:lnTo>
                      <a:pt x="133" y="41"/>
                    </a:lnTo>
                    <a:lnTo>
                      <a:pt x="177" y="29"/>
                    </a:lnTo>
                    <a:lnTo>
                      <a:pt x="224" y="19"/>
                    </a:lnTo>
                    <a:lnTo>
                      <a:pt x="276" y="11"/>
                    </a:lnTo>
                    <a:lnTo>
                      <a:pt x="332" y="5"/>
                    </a:lnTo>
                    <a:lnTo>
                      <a:pt x="391" y="1"/>
                    </a:lnTo>
                    <a:lnTo>
                      <a:pt x="4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Freeform 37"/>
            <p:cNvSpPr>
              <a:spLocks/>
            </p:cNvSpPr>
            <p:nvPr/>
          </p:nvSpPr>
          <p:spPr bwMode="auto">
            <a:xfrm>
              <a:off x="7852280" y="1657919"/>
              <a:ext cx="287338" cy="90488"/>
            </a:xfrm>
            <a:custGeom>
              <a:avLst/>
              <a:gdLst>
                <a:gd name="T0" fmla="*/ 0 w 904"/>
                <a:gd name="T1" fmla="*/ 0 h 284"/>
                <a:gd name="T2" fmla="*/ 28 w 904"/>
                <a:gd name="T3" fmla="*/ 17 h 284"/>
                <a:gd name="T4" fmla="*/ 62 w 904"/>
                <a:gd name="T5" fmla="*/ 34 h 284"/>
                <a:gd name="T6" fmla="*/ 103 w 904"/>
                <a:gd name="T7" fmla="*/ 48 h 284"/>
                <a:gd name="T8" fmla="*/ 150 w 904"/>
                <a:gd name="T9" fmla="*/ 63 h 284"/>
                <a:gd name="T10" fmla="*/ 202 w 904"/>
                <a:gd name="T11" fmla="*/ 75 h 284"/>
                <a:gd name="T12" fmla="*/ 259 w 904"/>
                <a:gd name="T13" fmla="*/ 85 h 284"/>
                <a:gd name="T14" fmla="*/ 321 w 904"/>
                <a:gd name="T15" fmla="*/ 92 h 284"/>
                <a:gd name="T16" fmla="*/ 385 w 904"/>
                <a:gd name="T17" fmla="*/ 97 h 284"/>
                <a:gd name="T18" fmla="*/ 453 w 904"/>
                <a:gd name="T19" fmla="*/ 99 h 284"/>
                <a:gd name="T20" fmla="*/ 519 w 904"/>
                <a:gd name="T21" fmla="*/ 97 h 284"/>
                <a:gd name="T22" fmla="*/ 584 w 904"/>
                <a:gd name="T23" fmla="*/ 92 h 284"/>
                <a:gd name="T24" fmla="*/ 645 w 904"/>
                <a:gd name="T25" fmla="*/ 85 h 284"/>
                <a:gd name="T26" fmla="*/ 702 w 904"/>
                <a:gd name="T27" fmla="*/ 75 h 284"/>
                <a:gd name="T28" fmla="*/ 754 w 904"/>
                <a:gd name="T29" fmla="*/ 63 h 284"/>
                <a:gd name="T30" fmla="*/ 801 w 904"/>
                <a:gd name="T31" fmla="*/ 48 h 284"/>
                <a:gd name="T32" fmla="*/ 842 w 904"/>
                <a:gd name="T33" fmla="*/ 34 h 284"/>
                <a:gd name="T34" fmla="*/ 877 w 904"/>
                <a:gd name="T35" fmla="*/ 17 h 284"/>
                <a:gd name="T36" fmla="*/ 904 w 904"/>
                <a:gd name="T37" fmla="*/ 0 h 284"/>
                <a:gd name="T38" fmla="*/ 904 w 904"/>
                <a:gd name="T39" fmla="*/ 185 h 284"/>
                <a:gd name="T40" fmla="*/ 877 w 904"/>
                <a:gd name="T41" fmla="*/ 202 h 284"/>
                <a:gd name="T42" fmla="*/ 842 w 904"/>
                <a:gd name="T43" fmla="*/ 219 h 284"/>
                <a:gd name="T44" fmla="*/ 801 w 904"/>
                <a:gd name="T45" fmla="*/ 235 h 284"/>
                <a:gd name="T46" fmla="*/ 754 w 904"/>
                <a:gd name="T47" fmla="*/ 248 h 284"/>
                <a:gd name="T48" fmla="*/ 702 w 904"/>
                <a:gd name="T49" fmla="*/ 260 h 284"/>
                <a:gd name="T50" fmla="*/ 645 w 904"/>
                <a:gd name="T51" fmla="*/ 270 h 284"/>
                <a:gd name="T52" fmla="*/ 584 w 904"/>
                <a:gd name="T53" fmla="*/ 278 h 284"/>
                <a:gd name="T54" fmla="*/ 519 w 904"/>
                <a:gd name="T55" fmla="*/ 283 h 284"/>
                <a:gd name="T56" fmla="*/ 453 w 904"/>
                <a:gd name="T57" fmla="*/ 284 h 284"/>
                <a:gd name="T58" fmla="*/ 385 w 904"/>
                <a:gd name="T59" fmla="*/ 283 h 284"/>
                <a:gd name="T60" fmla="*/ 321 w 904"/>
                <a:gd name="T61" fmla="*/ 278 h 284"/>
                <a:gd name="T62" fmla="*/ 259 w 904"/>
                <a:gd name="T63" fmla="*/ 270 h 284"/>
                <a:gd name="T64" fmla="*/ 202 w 904"/>
                <a:gd name="T65" fmla="*/ 260 h 284"/>
                <a:gd name="T66" fmla="*/ 150 w 904"/>
                <a:gd name="T67" fmla="*/ 248 h 284"/>
                <a:gd name="T68" fmla="*/ 103 w 904"/>
                <a:gd name="T69" fmla="*/ 235 h 284"/>
                <a:gd name="T70" fmla="*/ 62 w 904"/>
                <a:gd name="T71" fmla="*/ 219 h 284"/>
                <a:gd name="T72" fmla="*/ 28 w 904"/>
                <a:gd name="T73" fmla="*/ 202 h 284"/>
                <a:gd name="T74" fmla="*/ 0 w 904"/>
                <a:gd name="T75" fmla="*/ 185 h 284"/>
                <a:gd name="T76" fmla="*/ 0 w 904"/>
                <a:gd name="T7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4" h="284">
                  <a:moveTo>
                    <a:pt x="0" y="0"/>
                  </a:moveTo>
                  <a:lnTo>
                    <a:pt x="28" y="17"/>
                  </a:lnTo>
                  <a:lnTo>
                    <a:pt x="62" y="34"/>
                  </a:lnTo>
                  <a:lnTo>
                    <a:pt x="103" y="48"/>
                  </a:lnTo>
                  <a:lnTo>
                    <a:pt x="150" y="63"/>
                  </a:lnTo>
                  <a:lnTo>
                    <a:pt x="202" y="75"/>
                  </a:lnTo>
                  <a:lnTo>
                    <a:pt x="259" y="85"/>
                  </a:lnTo>
                  <a:lnTo>
                    <a:pt x="321" y="92"/>
                  </a:lnTo>
                  <a:lnTo>
                    <a:pt x="385" y="97"/>
                  </a:lnTo>
                  <a:lnTo>
                    <a:pt x="453" y="99"/>
                  </a:lnTo>
                  <a:lnTo>
                    <a:pt x="519" y="97"/>
                  </a:lnTo>
                  <a:lnTo>
                    <a:pt x="584" y="92"/>
                  </a:lnTo>
                  <a:lnTo>
                    <a:pt x="645" y="85"/>
                  </a:lnTo>
                  <a:lnTo>
                    <a:pt x="702" y="75"/>
                  </a:lnTo>
                  <a:lnTo>
                    <a:pt x="754" y="63"/>
                  </a:lnTo>
                  <a:lnTo>
                    <a:pt x="801" y="48"/>
                  </a:lnTo>
                  <a:lnTo>
                    <a:pt x="842" y="34"/>
                  </a:lnTo>
                  <a:lnTo>
                    <a:pt x="877" y="17"/>
                  </a:lnTo>
                  <a:lnTo>
                    <a:pt x="904" y="0"/>
                  </a:lnTo>
                  <a:lnTo>
                    <a:pt x="904" y="185"/>
                  </a:lnTo>
                  <a:lnTo>
                    <a:pt x="877" y="202"/>
                  </a:lnTo>
                  <a:lnTo>
                    <a:pt x="842" y="219"/>
                  </a:lnTo>
                  <a:lnTo>
                    <a:pt x="801" y="235"/>
                  </a:lnTo>
                  <a:lnTo>
                    <a:pt x="754" y="248"/>
                  </a:lnTo>
                  <a:lnTo>
                    <a:pt x="702" y="260"/>
                  </a:lnTo>
                  <a:lnTo>
                    <a:pt x="645" y="270"/>
                  </a:lnTo>
                  <a:lnTo>
                    <a:pt x="584" y="278"/>
                  </a:lnTo>
                  <a:lnTo>
                    <a:pt x="519" y="283"/>
                  </a:lnTo>
                  <a:lnTo>
                    <a:pt x="453" y="284"/>
                  </a:lnTo>
                  <a:lnTo>
                    <a:pt x="385" y="283"/>
                  </a:lnTo>
                  <a:lnTo>
                    <a:pt x="321" y="278"/>
                  </a:lnTo>
                  <a:lnTo>
                    <a:pt x="259" y="270"/>
                  </a:lnTo>
                  <a:lnTo>
                    <a:pt x="202" y="260"/>
                  </a:lnTo>
                  <a:lnTo>
                    <a:pt x="150" y="248"/>
                  </a:lnTo>
                  <a:lnTo>
                    <a:pt x="103" y="235"/>
                  </a:lnTo>
                  <a:lnTo>
                    <a:pt x="62" y="219"/>
                  </a:lnTo>
                  <a:lnTo>
                    <a:pt x="28" y="202"/>
                  </a:lnTo>
                  <a:lnTo>
                    <a:pt x="0" y="185"/>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a:grpSpLocks noChangeAspect="1"/>
          </p:cNvGrpSpPr>
          <p:nvPr/>
        </p:nvGrpSpPr>
        <p:grpSpPr>
          <a:xfrm>
            <a:off x="10756671" y="2028123"/>
            <a:ext cx="629292" cy="516842"/>
            <a:chOff x="2971050" y="2497678"/>
            <a:chExt cx="679160" cy="557798"/>
          </a:xfrm>
        </p:grpSpPr>
        <p:sp useBgFill="1">
          <p:nvSpPr>
            <p:cNvPr id="46"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666722" y="2877754"/>
            <a:ext cx="10619134" cy="377377"/>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Tree>
    <p:extLst>
      <p:ext uri="{BB962C8B-B14F-4D97-AF65-F5344CB8AC3E}">
        <p14:creationId xmlns:p14="http://schemas.microsoft.com/office/powerpoint/2010/main" val="39498491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18550"/>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Engine API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20" name="Rectangle 61"/>
          <p:cNvSpPr>
            <a:spLocks/>
          </p:cNvSpPr>
          <p:nvPr/>
        </p:nvSpPr>
        <p:spPr bwMode="auto">
          <a:xfrm rot="10800000" flipV="1">
            <a:off x="3581398" y="3389483"/>
            <a:ext cx="4368801" cy="15722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4012914" y="3726739"/>
            <a:ext cx="2958529" cy="914400"/>
          </a:xfrm>
          <a:prstGeom prst="rect">
            <a:avLst/>
          </a:prstGeom>
          <a:noFill/>
          <a:effectLst/>
        </p:spPr>
        <p:txBody>
          <a:bodyPr wrap="none" lIns="0" tIns="0" rIns="0" bIns="0" rtlCol="0">
            <a:noAutofit/>
          </a:bodyPr>
          <a:lstStyle/>
          <a:p>
            <a:pPr algn="l" eaLnBrk="0" hangingPunct="0">
              <a:lnSpc>
                <a:spcPts val="1800"/>
              </a:lnSpc>
            </a:pPr>
            <a:r>
              <a:rPr lang="en-GB" sz="2000" b="1" dirty="0" smtClean="0"/>
              <a:t>Running Geometry Operation</a:t>
            </a:r>
          </a:p>
          <a:p>
            <a:pPr algn="l" eaLnBrk="0" hangingPunct="0">
              <a:lnSpc>
                <a:spcPts val="1800"/>
              </a:lnSpc>
            </a:pPr>
            <a:endParaRPr lang="en-GB" sz="2000" b="1" dirty="0" smtClean="0"/>
          </a:p>
          <a:p>
            <a:pPr algn="l" eaLnBrk="0" hangingPunct="0">
              <a:lnSpc>
                <a:spcPts val="1800"/>
              </a:lnSpc>
            </a:pPr>
            <a:endParaRPr lang="en-GB" sz="2000" b="1" dirty="0"/>
          </a:p>
          <a:p>
            <a:pPr algn="l" eaLnBrk="0" hangingPunct="0">
              <a:lnSpc>
                <a:spcPts val="1800"/>
              </a:lnSpc>
            </a:pPr>
            <a:r>
              <a:rPr lang="en-GB" sz="2000" b="1" dirty="0"/>
              <a:t>2</a:t>
            </a:r>
            <a:r>
              <a:rPr lang="en-GB" sz="2000" b="1" dirty="0" smtClean="0"/>
              <a:t>00+ </a:t>
            </a:r>
            <a:r>
              <a:rPr lang="en-GB" sz="2000" b="1" dirty="0" err="1" smtClean="0"/>
              <a:t>ms</a:t>
            </a:r>
            <a:endParaRPr lang="en-GB" sz="2000" b="1" dirty="0" smtClean="0"/>
          </a:p>
        </p:txBody>
      </p:sp>
      <p:grpSp>
        <p:nvGrpSpPr>
          <p:cNvPr id="29" name="Group 28"/>
          <p:cNvGrpSpPr>
            <a:grpSpLocks noChangeAspect="1"/>
          </p:cNvGrpSpPr>
          <p:nvPr/>
        </p:nvGrpSpPr>
        <p:grpSpPr>
          <a:xfrm>
            <a:off x="3266754" y="2134060"/>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3454400" y="2877755"/>
            <a:ext cx="4526280" cy="285830"/>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33" name="Group 32"/>
          <p:cNvGrpSpPr>
            <a:grpSpLocks noChangeAspect="1"/>
          </p:cNvGrpSpPr>
          <p:nvPr/>
        </p:nvGrpSpPr>
        <p:grpSpPr>
          <a:xfrm>
            <a:off x="7635553" y="2108110"/>
            <a:ext cx="629292" cy="516842"/>
            <a:chOff x="2971050" y="2497678"/>
            <a:chExt cx="679160" cy="557798"/>
          </a:xfrm>
        </p:grpSpPr>
        <p:sp useBgFill="1">
          <p:nvSpPr>
            <p:cNvPr id="34"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0698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How many REST calls can I save?</a:t>
            </a:r>
            <a:endParaRPr lang="en-GB" dirty="0"/>
          </a:p>
        </p:txBody>
      </p:sp>
      <p:sp>
        <p:nvSpPr>
          <p:cNvPr id="3" name="Title 2"/>
          <p:cNvSpPr>
            <a:spLocks noGrp="1"/>
          </p:cNvSpPr>
          <p:nvPr>
            <p:ph type="title"/>
          </p:nvPr>
        </p:nvSpPr>
        <p:spPr/>
        <p:txBody>
          <a:bodyPr/>
          <a:lstStyle/>
          <a:p>
            <a:r>
              <a:rPr lang="en-GB" dirty="0" smtClean="0"/>
              <a:t>Demo</a:t>
            </a:r>
            <a:endParaRPr lang="en-GB" dirty="0"/>
          </a:p>
        </p:txBody>
      </p:sp>
      <p:sp>
        <p:nvSpPr>
          <p:cNvPr id="4" name="Text Placeholder 1"/>
          <p:cNvSpPr txBox="1">
            <a:spLocks/>
          </p:cNvSpPr>
          <p:nvPr/>
        </p:nvSpPr>
        <p:spPr>
          <a:xfrm>
            <a:off x="596901" y="6108415"/>
            <a:ext cx="8221903"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smtClean="0">
                <a:hlinkClick r:id="rId3"/>
              </a:rPr>
              <a:t>Orchards demo: number of GS requests avoided</a:t>
            </a:r>
            <a:endParaRPr lang="en-GB" dirty="0"/>
          </a:p>
        </p:txBody>
      </p:sp>
    </p:spTree>
    <p:extLst>
      <p:ext uri="{BB962C8B-B14F-4D97-AF65-F5344CB8AC3E}">
        <p14:creationId xmlns:p14="http://schemas.microsoft.com/office/powerpoint/2010/main" val="14718735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994006"/>
            <a:ext cx="8683723" cy="1477328"/>
          </a:xfrm>
        </p:spPr>
        <p:txBody>
          <a:bodyPr/>
          <a:lstStyle/>
          <a:p>
            <a:r>
              <a:rPr lang="en-GB" dirty="0" smtClean="0"/>
              <a:t>Writing Apps with the Geometry Engine</a:t>
            </a:r>
            <a:endParaRPr lang="en-GB" dirty="0"/>
          </a:p>
        </p:txBody>
      </p:sp>
    </p:spTree>
    <p:extLst>
      <p:ext uri="{BB962C8B-B14F-4D97-AF65-F5344CB8AC3E}">
        <p14:creationId xmlns:p14="http://schemas.microsoft.com/office/powerpoint/2010/main" val="693151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Geometry Engine : Writing Code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Calling the methods</a:t>
            </a:r>
            <a:endParaRPr lang="en-US" sz="2400" dirty="0"/>
          </a:p>
        </p:txBody>
      </p:sp>
      <p:sp>
        <p:nvSpPr>
          <p:cNvPr id="2" name="TextBox 1"/>
          <p:cNvSpPr txBox="1"/>
          <p:nvPr/>
        </p:nvSpPr>
        <p:spPr>
          <a:xfrm>
            <a:off x="1625600" y="2289354"/>
            <a:ext cx="7871691" cy="2266771"/>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smtClean="0">
                <a:solidFill>
                  <a:srgbClr val="FF6600"/>
                </a:solidFill>
              </a:rPr>
              <a:t>buffer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9221474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Geometry Service : Code Comparison </a:t>
            </a:r>
            <a:endParaRPr lang="en-US" sz="3600" dirty="0"/>
          </a:p>
        </p:txBody>
      </p:sp>
      <p:sp>
        <p:nvSpPr>
          <p:cNvPr id="2" name="TextBox 1"/>
          <p:cNvSpPr txBox="1"/>
          <p:nvPr/>
        </p:nvSpPr>
        <p:spPr>
          <a:xfrm>
            <a:off x="1625600" y="1432103"/>
            <a:ext cx="7871691" cy="4859385"/>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“esri/tasks/</a:t>
            </a:r>
            <a:r>
              <a:rPr lang="en-GB" dirty="0" err="1" smtClean="0">
                <a:solidFill>
                  <a:schemeClr val="bg1"/>
                </a:solidFill>
              </a:rPr>
              <a:t>GeometryService</a:t>
            </a:r>
            <a:r>
              <a:rPr lang="en-GB" dirty="0" smtClean="0">
                <a:solidFill>
                  <a:schemeClr val="bg1"/>
                </a:solidFill>
              </a:rPr>
              <a:t>”, “esri/tasks/</a:t>
            </a:r>
            <a:r>
              <a:rPr lang="en-GB" dirty="0" err="1" smtClean="0">
                <a:solidFill>
                  <a:schemeClr val="bg1"/>
                </a:solidFill>
              </a:rPr>
              <a:t>BufferParameters</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GeometryService</a:t>
            </a:r>
            <a:r>
              <a:rPr lang="en-GB" dirty="0" smtClean="0">
                <a:solidFill>
                  <a:schemeClr val="bg1"/>
                </a:solidFill>
              </a:rPr>
              <a:t>, </a:t>
            </a:r>
            <a:r>
              <a:rPr lang="en-GB" dirty="0" err="1" smtClean="0">
                <a:solidFill>
                  <a:schemeClr val="bg1"/>
                </a:solidFill>
              </a:rPr>
              <a:t>BufferParameters</a:t>
            </a:r>
            <a:r>
              <a:rPr lang="en-GB" dirty="0" smtClean="0">
                <a:solidFill>
                  <a:schemeClr val="bg1"/>
                </a:solidFill>
              </a:rPr>
              <a:t> ) {  </a:t>
            </a:r>
          </a:p>
          <a:p>
            <a:pPr algn="l" eaLnBrk="0" hangingPunct="0">
              <a:spcAft>
                <a:spcPts val="200"/>
              </a:spcAft>
            </a:pPr>
            <a:endParaRPr lang="en-GB" sz="1600" dirty="0">
              <a:solidFill>
                <a:schemeClr val="bg1"/>
              </a:solidFill>
            </a:endParaRPr>
          </a:p>
          <a:p>
            <a:pPr eaLnBrk="0" hangingPunct="0">
              <a:spcAft>
                <a:spcPts val="200"/>
              </a:spcAft>
            </a:pPr>
            <a:r>
              <a:rPr lang="en-GB" dirty="0" smtClean="0">
                <a:solidFill>
                  <a:schemeClr val="bg2">
                    <a:lumMod val="75000"/>
                  </a:schemeClr>
                </a:solidFill>
              </a:rPr>
              <a:t>      </a:t>
            </a:r>
            <a:r>
              <a:rPr lang="en-GB" dirty="0" err="1">
                <a:solidFill>
                  <a:schemeClr val="bg2">
                    <a:lumMod val="75000"/>
                  </a:schemeClr>
                </a:solidFill>
              </a:rPr>
              <a:t>var</a:t>
            </a:r>
            <a:r>
              <a:rPr lang="en-GB" dirty="0">
                <a:solidFill>
                  <a:schemeClr val="bg2">
                    <a:lumMod val="75000"/>
                  </a:schemeClr>
                </a:solidFill>
              </a:rPr>
              <a:t> </a:t>
            </a:r>
            <a:r>
              <a:rPr lang="en-GB" dirty="0" err="1" smtClean="0">
                <a:solidFill>
                  <a:srgbClr val="FF6600"/>
                </a:solidFill>
              </a:rPr>
              <a:t>geomService</a:t>
            </a:r>
            <a:r>
              <a:rPr lang="en-GB" dirty="0" smtClean="0">
                <a:solidFill>
                  <a:srgbClr val="FF6600"/>
                </a:solidFill>
              </a:rPr>
              <a:t> </a:t>
            </a:r>
            <a:r>
              <a:rPr lang="en-GB" dirty="0" smtClean="0">
                <a:solidFill>
                  <a:schemeClr val="bg1"/>
                </a:solidFill>
              </a:rPr>
              <a:t>=</a:t>
            </a:r>
            <a:r>
              <a:rPr lang="en-GB" dirty="0" smtClean="0">
                <a:solidFill>
                  <a:srgbClr val="FF6600"/>
                </a:solidFill>
              </a:rPr>
              <a:t> </a:t>
            </a:r>
            <a:r>
              <a:rPr lang="en-GB" dirty="0">
                <a:solidFill>
                  <a:schemeClr val="bg1"/>
                </a:solidFill>
              </a:rPr>
              <a:t>new </a:t>
            </a:r>
            <a:r>
              <a:rPr lang="en-GB" dirty="0" err="1" smtClean="0">
                <a:solidFill>
                  <a:schemeClr val="bg1"/>
                </a:solidFill>
              </a:rPr>
              <a:t>GeometryService</a:t>
            </a:r>
            <a:r>
              <a:rPr lang="en-GB" dirty="0" smtClean="0">
                <a:solidFill>
                  <a:schemeClr val="bg1"/>
                </a:solidFill>
              </a:rPr>
              <a:t>("//.../</a:t>
            </a:r>
            <a:r>
              <a:rPr lang="en-GB" dirty="0" err="1" smtClean="0">
                <a:solidFill>
                  <a:schemeClr val="bg1"/>
                </a:solidFill>
              </a:rPr>
              <a:t>GeometryServer</a:t>
            </a:r>
            <a:r>
              <a:rPr lang="en-GB" dirty="0" smtClean="0">
                <a:solidFill>
                  <a:schemeClr val="bg1"/>
                </a:solidFill>
              </a:rPr>
              <a:t>");</a:t>
            </a: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err="1">
                <a:solidFill>
                  <a:srgbClr val="FF6600"/>
                </a:solidFill>
              </a:rPr>
              <a:t>bufferParams</a:t>
            </a:r>
            <a:r>
              <a:rPr lang="en-GB" dirty="0">
                <a:solidFill>
                  <a:srgbClr val="FF6600"/>
                </a:solidFill>
              </a:rPr>
              <a:t> </a:t>
            </a:r>
            <a:r>
              <a:rPr lang="en-GB" dirty="0">
                <a:solidFill>
                  <a:schemeClr val="bg1"/>
                </a:solidFill>
              </a:rPr>
              <a:t>= </a:t>
            </a:r>
            <a:r>
              <a:rPr lang="en-GB" dirty="0" smtClean="0">
                <a:solidFill>
                  <a:schemeClr val="bg1"/>
                </a:solidFill>
              </a:rPr>
              <a:t>new </a:t>
            </a:r>
            <a:r>
              <a:rPr lang="en-GB" dirty="0" err="1" smtClean="0">
                <a:solidFill>
                  <a:schemeClr val="bg1"/>
                </a:solidFill>
              </a:rPr>
              <a:t>BufferParameters</a:t>
            </a:r>
            <a:r>
              <a:rPr lang="en-GB" dirty="0">
                <a:solidFill>
                  <a:schemeClr val="bg1"/>
                </a:solidFill>
              </a:rPr>
              <a:t>();</a:t>
            </a:r>
            <a:endParaRPr lang="en-GB" dirty="0" smtClean="0">
              <a:solidFill>
                <a:schemeClr val="bg1"/>
              </a:solidFill>
            </a:endParaRPr>
          </a:p>
          <a:p>
            <a:pPr eaLnBrk="0" hangingPunct="0">
              <a:spcAft>
                <a:spcPts val="200"/>
              </a:spcAft>
            </a:pPr>
            <a:r>
              <a:rPr lang="en-GB" dirty="0" smtClean="0">
                <a:solidFill>
                  <a:srgbClr val="FF6600"/>
                </a:solidFill>
              </a:rPr>
              <a:t>      </a:t>
            </a:r>
            <a:r>
              <a:rPr lang="en-GB" dirty="0" err="1" smtClean="0">
                <a:solidFill>
                  <a:srgbClr val="FF6600"/>
                </a:solidFill>
              </a:rPr>
              <a:t>bufferParams.</a:t>
            </a:r>
            <a:r>
              <a:rPr lang="en-GB" dirty="0" err="1" smtClean="0">
                <a:solidFill>
                  <a:schemeClr val="bg1"/>
                </a:solidFill>
              </a:rPr>
              <a:t>geometries</a:t>
            </a:r>
            <a:r>
              <a:rPr lang="en-GB" dirty="0" smtClean="0">
                <a:solidFill>
                  <a:srgbClr val="FF6600"/>
                </a:solidFill>
              </a:rPr>
              <a:t> </a:t>
            </a:r>
            <a:r>
              <a:rPr lang="en-GB" dirty="0">
                <a:solidFill>
                  <a:schemeClr val="bg1"/>
                </a:solidFill>
              </a:rPr>
              <a:t>= </a:t>
            </a:r>
            <a:r>
              <a:rPr lang="en-GB" dirty="0" smtClean="0">
                <a:solidFill>
                  <a:schemeClr val="bg1"/>
                </a:solidFill>
              </a:rPr>
              <a:t>[</a:t>
            </a:r>
            <a:r>
              <a:rPr lang="en-GB" dirty="0" err="1" smtClean="0">
                <a:solidFill>
                  <a:schemeClr val="bg1"/>
                </a:solidFill>
              </a:rPr>
              <a:t>mapPoint</a:t>
            </a:r>
            <a:r>
              <a:rPr lang="en-GB" dirty="0" smtClean="0">
                <a:solidFill>
                  <a:schemeClr val="bg1"/>
                </a:solidFill>
              </a:rPr>
              <a:t>]  </a:t>
            </a:r>
            <a:endParaRPr lang="en-GB" dirty="0">
              <a:solidFill>
                <a:schemeClr val="bg1"/>
              </a:solidFill>
            </a:endParaRP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rgbClr val="FF6600"/>
                </a:solidFill>
              </a:rPr>
              <a:t>bufferParams.</a:t>
            </a:r>
            <a:r>
              <a:rPr lang="en-GB" dirty="0" err="1" smtClean="0">
                <a:solidFill>
                  <a:schemeClr val="bg1"/>
                </a:solidFill>
              </a:rPr>
              <a:t>distances</a:t>
            </a:r>
            <a:r>
              <a:rPr lang="en-GB" dirty="0" smtClean="0">
                <a:solidFill>
                  <a:srgbClr val="FF6600"/>
                </a:solidFill>
              </a:rPr>
              <a:t> </a:t>
            </a:r>
            <a:r>
              <a:rPr lang="en-GB" dirty="0">
                <a:solidFill>
                  <a:schemeClr val="bg1"/>
                </a:solidFill>
              </a:rPr>
              <a:t>= </a:t>
            </a:r>
            <a:r>
              <a:rPr lang="en-GB" dirty="0" smtClean="0">
                <a:solidFill>
                  <a:schemeClr val="bg1"/>
                </a:solidFill>
              </a:rPr>
              <a:t>[10]</a:t>
            </a:r>
          </a:p>
          <a:p>
            <a:pPr eaLnBrk="0" hangingPunct="0">
              <a:spcAft>
                <a:spcPts val="200"/>
              </a:spcAft>
            </a:pPr>
            <a:r>
              <a:rPr lang="en-GB" dirty="0" smtClean="0">
                <a:solidFill>
                  <a:schemeClr val="bg1"/>
                </a:solidFill>
              </a:rPr>
              <a:t>      </a:t>
            </a:r>
            <a:r>
              <a:rPr lang="en-GB" dirty="0" err="1" smtClean="0">
                <a:solidFill>
                  <a:srgbClr val="FF6600"/>
                </a:solidFill>
              </a:rPr>
              <a:t>bufferParams.</a:t>
            </a:r>
            <a:r>
              <a:rPr lang="en-GB" dirty="0" err="1" smtClean="0">
                <a:solidFill>
                  <a:schemeClr val="bg1"/>
                </a:solidFill>
              </a:rPr>
              <a:t>unit</a:t>
            </a:r>
            <a:r>
              <a:rPr lang="en-GB" dirty="0" smtClean="0">
                <a:solidFill>
                  <a:srgbClr val="FF6600"/>
                </a:solidFill>
              </a:rPr>
              <a:t> </a:t>
            </a:r>
            <a:r>
              <a:rPr lang="en-GB" dirty="0">
                <a:solidFill>
                  <a:schemeClr val="bg1"/>
                </a:solidFill>
              </a:rPr>
              <a:t>= </a:t>
            </a:r>
            <a:r>
              <a:rPr lang="en-GB" dirty="0" err="1" smtClean="0">
                <a:solidFill>
                  <a:schemeClr val="bg1"/>
                </a:solidFill>
              </a:rPr>
              <a:t>GeometryService.UNIT_MILE</a:t>
            </a:r>
            <a:r>
              <a:rPr lang="en-GB" dirty="0" smtClean="0">
                <a:solidFill>
                  <a:schemeClr val="bg1"/>
                </a:solidFill>
              </a:rPr>
              <a:t>;</a:t>
            </a:r>
          </a:p>
          <a:p>
            <a:pPr eaLnBrk="0" hangingPunct="0">
              <a:spcAft>
                <a:spcPts val="200"/>
              </a:spcAft>
            </a:pPr>
            <a:r>
              <a:rPr lang="en-GB" dirty="0" smtClean="0">
                <a:solidFill>
                  <a:schemeClr val="bg2">
                    <a:lumMod val="75000"/>
                  </a:schemeClr>
                </a:solidFill>
              </a:rPr>
              <a:t>      </a:t>
            </a:r>
            <a:r>
              <a:rPr lang="en-GB" dirty="0" err="1" smtClean="0">
                <a:solidFill>
                  <a:srgbClr val="FF6600"/>
                </a:solidFill>
              </a:rPr>
              <a:t>bufferParams.</a:t>
            </a:r>
            <a:r>
              <a:rPr lang="en-GB" dirty="0" err="1" smtClean="0">
                <a:solidFill>
                  <a:schemeClr val="bg1"/>
                </a:solidFill>
              </a:rPr>
              <a:t>outSpatialReference</a:t>
            </a:r>
            <a:r>
              <a:rPr lang="en-GB" dirty="0" smtClean="0">
                <a:solidFill>
                  <a:srgbClr val="FF6600"/>
                </a:solidFill>
              </a:rPr>
              <a:t> </a:t>
            </a:r>
            <a:r>
              <a:rPr lang="en-GB" dirty="0">
                <a:solidFill>
                  <a:schemeClr val="bg1"/>
                </a:solidFill>
              </a:rPr>
              <a:t>= </a:t>
            </a:r>
            <a:r>
              <a:rPr lang="en-GB" dirty="0" err="1" smtClean="0">
                <a:solidFill>
                  <a:schemeClr val="bg1"/>
                </a:solidFill>
              </a:rPr>
              <a:t>map.spatialReference</a:t>
            </a:r>
            <a:r>
              <a:rPr lang="en-GB" dirty="0" smtClean="0">
                <a:solidFill>
                  <a:schemeClr val="bg1"/>
                </a:solidFill>
              </a:rPr>
              <a:t>;</a:t>
            </a:r>
            <a:endParaRPr lang="en-GB" dirty="0">
              <a:solidFill>
                <a:schemeClr val="bg1"/>
              </a:solidFill>
            </a:endParaRPr>
          </a:p>
          <a:p>
            <a:pPr eaLnBrk="0" hangingPunct="0">
              <a:spcAft>
                <a:spcPts val="200"/>
              </a:spcAft>
            </a:pPr>
            <a:endParaRPr lang="en-GB" dirty="0" smtClean="0">
              <a:solidFill>
                <a:schemeClr val="bg2">
                  <a:lumMod val="75000"/>
                </a:schemeClr>
              </a:solidFill>
            </a:endParaRP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rgbClr val="FF6600"/>
                </a:solidFill>
              </a:rPr>
              <a:t>geomService.</a:t>
            </a:r>
            <a:r>
              <a:rPr lang="en-GB" dirty="0" err="1" smtClean="0">
                <a:solidFill>
                  <a:schemeClr val="bg1"/>
                </a:solidFill>
              </a:rPr>
              <a:t>buffer</a:t>
            </a:r>
            <a:r>
              <a:rPr lang="en-GB" dirty="0" smtClean="0">
                <a:solidFill>
                  <a:schemeClr val="bg1"/>
                </a:solidFill>
              </a:rPr>
              <a:t>( </a:t>
            </a:r>
            <a:r>
              <a:rPr lang="en-GB" dirty="0" err="1" smtClean="0">
                <a:solidFill>
                  <a:schemeClr val="bg1"/>
                </a:solidFill>
              </a:rPr>
              <a:t>bufferParams</a:t>
            </a:r>
            <a:r>
              <a:rPr lang="en-GB" dirty="0" smtClean="0">
                <a:solidFill>
                  <a:schemeClr val="bg1"/>
                </a:solidFill>
              </a:rPr>
              <a:t>, function(buffer) {</a:t>
            </a:r>
          </a:p>
          <a:p>
            <a:pPr eaLnBrk="0" hangingPunct="0">
              <a:spcAft>
                <a:spcPts val="200"/>
              </a:spcAft>
            </a:pPr>
            <a:endParaRPr lang="en-GB" dirty="0">
              <a:solidFill>
                <a:schemeClr val="bg1"/>
              </a:solidFill>
            </a:endParaRPr>
          </a:p>
          <a:p>
            <a:pPr eaLnBrk="0" hangingPunct="0">
              <a:spcAft>
                <a:spcPts val="200"/>
              </a:spcAft>
            </a:pPr>
            <a:r>
              <a:rPr lang="en-GB" dirty="0">
                <a:solidFill>
                  <a:schemeClr val="bg1"/>
                </a:solidFill>
              </a:rPr>
              <a:t> </a:t>
            </a:r>
            <a:r>
              <a:rPr lang="en-GB" dirty="0" smtClean="0">
                <a:solidFill>
                  <a:schemeClr val="bg1"/>
                </a:solidFill>
              </a:rPr>
              <a:t>      });</a:t>
            </a:r>
          </a:p>
          <a:p>
            <a:pPr eaLnBrk="0" hangingPunct="0">
              <a:spcAft>
                <a:spcPts val="200"/>
              </a:spcAft>
            </a:pPr>
            <a:r>
              <a:rPr lang="en-GB" dirty="0">
                <a:solidFill>
                  <a:schemeClr val="bg2">
                    <a:lumMod val="75000"/>
                  </a:schemeClr>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0497809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Building an Editing App</a:t>
            </a:r>
            <a:endParaRPr lang="en-GB" dirty="0"/>
          </a:p>
        </p:txBody>
      </p:sp>
    </p:spTree>
    <p:extLst>
      <p:ext uri="{BB962C8B-B14F-4D97-AF65-F5344CB8AC3E}">
        <p14:creationId xmlns:p14="http://schemas.microsoft.com/office/powerpoint/2010/main" val="6871226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Building Analysis Apps</a:t>
            </a:r>
            <a:endParaRPr lang="en-GB" dirty="0"/>
          </a:p>
        </p:txBody>
      </p:sp>
    </p:spTree>
    <p:extLst>
      <p:ext uri="{BB962C8B-B14F-4D97-AF65-F5344CB8AC3E}">
        <p14:creationId xmlns:p14="http://schemas.microsoft.com/office/powerpoint/2010/main" val="33609597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682625"/>
            <a:ext cx="10826496" cy="615553"/>
          </a:xfrm>
        </p:spPr>
        <p:txBody>
          <a:bodyPr/>
          <a:lstStyle/>
          <a:p>
            <a:r>
              <a:rPr lang="en-US" sz="4000" dirty="0" smtClean="0"/>
              <a:t>Session Goals</a:t>
            </a:r>
            <a:endParaRPr lang="en-US" sz="4000" dirty="0"/>
          </a:p>
        </p:txBody>
      </p:sp>
      <p:sp>
        <p:nvSpPr>
          <p:cNvPr id="12" name="Content Placeholder 11"/>
          <p:cNvSpPr>
            <a:spLocks noGrp="1"/>
          </p:cNvSpPr>
          <p:nvPr>
            <p:ph sz="quarter" idx="12"/>
          </p:nvPr>
        </p:nvSpPr>
        <p:spPr>
          <a:xfrm>
            <a:off x="939576" y="1584229"/>
            <a:ext cx="10369296" cy="5079618"/>
          </a:xfrm>
        </p:spPr>
        <p:txBody>
          <a:bodyPr/>
          <a:lstStyle/>
          <a:p>
            <a:r>
              <a:rPr lang="en-US" sz="2400" dirty="0"/>
              <a:t>Overview of </a:t>
            </a:r>
            <a:r>
              <a:rPr lang="en-US" sz="2400" dirty="0" smtClean="0"/>
              <a:t>the Geometry Engine</a:t>
            </a:r>
          </a:p>
          <a:p>
            <a:pPr lvl="1"/>
            <a:r>
              <a:rPr lang="en-US" sz="2000" dirty="0" smtClean="0"/>
              <a:t>What operations are available with the Geometry Engine?</a:t>
            </a:r>
          </a:p>
          <a:p>
            <a:r>
              <a:rPr lang="en-US" sz="2400" dirty="0" smtClean="0"/>
              <a:t>Coding with the Geometry Engine</a:t>
            </a:r>
          </a:p>
          <a:p>
            <a:pPr lvl="1"/>
            <a:r>
              <a:rPr lang="en-US" sz="2000" dirty="0" smtClean="0"/>
              <a:t>How to use the Geometry Engine</a:t>
            </a:r>
          </a:p>
          <a:p>
            <a:r>
              <a:rPr lang="en-US" sz="2400" dirty="0" smtClean="0"/>
              <a:t>Geometry Engine Internals</a:t>
            </a:r>
            <a:endParaRPr lang="en-US" sz="2400" dirty="0"/>
          </a:p>
          <a:p>
            <a:pPr lvl="1"/>
            <a:r>
              <a:rPr lang="en-US" sz="2000" dirty="0" smtClean="0"/>
              <a:t>Spatial Reference Tolerance</a:t>
            </a:r>
            <a:endParaRPr lang="en-US" sz="2000" dirty="0"/>
          </a:p>
          <a:p>
            <a:pPr lvl="1"/>
            <a:r>
              <a:rPr lang="en-US" sz="2000" dirty="0" err="1" smtClean="0"/>
              <a:t>Async</a:t>
            </a:r>
            <a:r>
              <a:rPr lang="en-US" sz="2000" dirty="0" smtClean="0"/>
              <a:t> Architecture</a:t>
            </a:r>
            <a:endParaRPr lang="en-US" sz="2400" dirty="0" smtClean="0"/>
          </a:p>
          <a:p>
            <a:r>
              <a:rPr lang="en-US" sz="2400" dirty="0" smtClean="0"/>
              <a:t>When to use the Geometry Engine</a:t>
            </a:r>
            <a:endParaRPr lang="en-US" sz="2000" dirty="0" smtClean="0"/>
          </a:p>
          <a:p>
            <a:pPr lvl="1"/>
            <a:r>
              <a:rPr lang="en-US" sz="2000" dirty="0" smtClean="0"/>
              <a:t>Where will it make a difference to your app</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3953329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You can use </a:t>
            </a:r>
            <a:r>
              <a:rPr lang="en-GB" dirty="0" err="1" smtClean="0"/>
              <a:t>GeometryEngine</a:t>
            </a:r>
            <a:r>
              <a:rPr lang="en-GB" dirty="0" smtClean="0"/>
              <a:t> </a:t>
            </a:r>
            <a:r>
              <a:rPr lang="en-GB" dirty="0" err="1" smtClean="0"/>
              <a:t>Async</a:t>
            </a:r>
            <a:endParaRPr lang="en-GB" dirty="0"/>
          </a:p>
        </p:txBody>
      </p:sp>
      <p:sp>
        <p:nvSpPr>
          <p:cNvPr id="3" name="Title 2"/>
          <p:cNvSpPr>
            <a:spLocks noGrp="1"/>
          </p:cNvSpPr>
          <p:nvPr>
            <p:ph type="title"/>
          </p:nvPr>
        </p:nvSpPr>
        <p:spPr>
          <a:xfrm>
            <a:off x="914400" y="1994006"/>
            <a:ext cx="9398000" cy="1477328"/>
          </a:xfrm>
        </p:spPr>
        <p:txBody>
          <a:bodyPr/>
          <a:lstStyle/>
          <a:p>
            <a:r>
              <a:rPr lang="en-GB" dirty="0" smtClean="0"/>
              <a:t>Synchronous versus Asynchronous</a:t>
            </a:r>
            <a:endParaRPr lang="en-GB" dirty="0"/>
          </a:p>
        </p:txBody>
      </p:sp>
    </p:spTree>
    <p:extLst>
      <p:ext uri="{BB962C8B-B14F-4D97-AF65-F5344CB8AC3E}">
        <p14:creationId xmlns:p14="http://schemas.microsoft.com/office/powerpoint/2010/main" val="31984178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35572"/>
            <a:ext cx="10826496" cy="615553"/>
          </a:xfrm>
        </p:spPr>
        <p:txBody>
          <a:bodyPr/>
          <a:lstStyle/>
          <a:p>
            <a:r>
              <a:rPr lang="en-US" sz="4000" dirty="0" smtClean="0"/>
              <a:t>Geometry Engine </a:t>
            </a:r>
            <a:r>
              <a:rPr lang="en-US" sz="4000" dirty="0" err="1" smtClean="0"/>
              <a:t>Async</a:t>
            </a:r>
            <a:endParaRPr lang="en-US" sz="4000" dirty="0"/>
          </a:p>
        </p:txBody>
      </p:sp>
      <p:sp>
        <p:nvSpPr>
          <p:cNvPr id="12" name="Content Placeholder 11"/>
          <p:cNvSpPr>
            <a:spLocks noGrp="1"/>
          </p:cNvSpPr>
          <p:nvPr>
            <p:ph sz="quarter" idx="12"/>
          </p:nvPr>
        </p:nvSpPr>
        <p:spPr>
          <a:xfrm>
            <a:off x="914400" y="1467857"/>
            <a:ext cx="10369296" cy="4025896"/>
          </a:xfrm>
        </p:spPr>
        <p:txBody>
          <a:bodyPr/>
          <a:lstStyle/>
          <a:p>
            <a:r>
              <a:rPr lang="en-US" sz="2800" dirty="0" smtClean="0"/>
              <a:t>Asynchronous Geometry Engine</a:t>
            </a:r>
          </a:p>
          <a:p>
            <a:pPr lvl="1"/>
            <a:r>
              <a:rPr lang="en-US" sz="2400" dirty="0" smtClean="0"/>
              <a:t>Uses Web Workers to perform Geometry Engine</a:t>
            </a:r>
          </a:p>
          <a:p>
            <a:pPr lvl="1"/>
            <a:r>
              <a:rPr lang="en-US" sz="2400" dirty="0" smtClean="0"/>
              <a:t>Operations return Promises.</a:t>
            </a:r>
          </a:p>
          <a:p>
            <a:r>
              <a:rPr lang="en-US" sz="2800" dirty="0" smtClean="0"/>
              <a:t>Benefits</a:t>
            </a:r>
          </a:p>
          <a:p>
            <a:pPr lvl="1"/>
            <a:r>
              <a:rPr lang="en-US" sz="2400" dirty="0" smtClean="0"/>
              <a:t>Browser is not blocked whilst operations run</a:t>
            </a:r>
          </a:p>
          <a:p>
            <a:pPr lvl="1"/>
            <a:r>
              <a:rPr lang="en-US" sz="2400" dirty="0" smtClean="0"/>
              <a:t>Greater throughput. Operations can run in parallel</a:t>
            </a:r>
          </a:p>
          <a:p>
            <a:pPr lvl="1"/>
            <a:r>
              <a:rPr lang="en-US" sz="2400" dirty="0" smtClean="0"/>
              <a:t>Easier substitution of existing </a:t>
            </a:r>
            <a:r>
              <a:rPr lang="en-US" sz="2400" dirty="0" err="1" smtClean="0"/>
              <a:t>GeometryService</a:t>
            </a:r>
            <a:r>
              <a:rPr lang="en-US" sz="2400" dirty="0" smtClean="0"/>
              <a:t> code</a:t>
            </a:r>
          </a:p>
          <a:p>
            <a:r>
              <a:rPr lang="en-US" sz="2800" dirty="0" smtClean="0"/>
              <a:t>Drawbacks</a:t>
            </a:r>
          </a:p>
          <a:p>
            <a:pPr lvl="1"/>
            <a:r>
              <a:rPr lang="en-US" sz="2400" dirty="0" smtClean="0"/>
              <a:t>Older Browsers do not support </a:t>
            </a:r>
            <a:r>
              <a:rPr lang="en-US" sz="2400" dirty="0" err="1" smtClean="0"/>
              <a:t>WebWorkers</a:t>
            </a:r>
            <a:endParaRPr lang="en-US" sz="2400" dirty="0" smtClean="0"/>
          </a:p>
          <a:p>
            <a:pPr lvl="1"/>
            <a:endParaRPr lang="en-US" sz="2400" dirty="0" smtClean="0"/>
          </a:p>
          <a:p>
            <a:pPr marL="0" indent="0">
              <a:buNone/>
            </a:pPr>
            <a:endParaRPr lang="en-US" sz="2800" dirty="0"/>
          </a:p>
          <a:p>
            <a:endParaRPr lang="en-US" sz="2800" dirty="0"/>
          </a:p>
        </p:txBody>
      </p:sp>
    </p:spTree>
    <p:extLst>
      <p:ext uri="{BB962C8B-B14F-4D97-AF65-F5344CB8AC3E}">
        <p14:creationId xmlns:p14="http://schemas.microsoft.com/office/powerpoint/2010/main" val="13204068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48425"/>
            <a:ext cx="10826496" cy="615553"/>
          </a:xfrm>
        </p:spPr>
        <p:txBody>
          <a:bodyPr/>
          <a:lstStyle/>
          <a:p>
            <a:r>
              <a:rPr lang="en-US" sz="4000" dirty="0" smtClean="0"/>
              <a:t>Asynchronous Patterns</a:t>
            </a:r>
            <a:endParaRPr lang="en-US" sz="4000" dirty="0"/>
          </a:p>
        </p:txBody>
      </p:sp>
      <p:sp>
        <p:nvSpPr>
          <p:cNvPr id="11" name="Text Placeholder 10"/>
          <p:cNvSpPr>
            <a:spLocks noGrp="1"/>
          </p:cNvSpPr>
          <p:nvPr>
            <p:ph type="body" sz="quarter" idx="11"/>
          </p:nvPr>
        </p:nvSpPr>
        <p:spPr>
          <a:xfrm>
            <a:off x="682625" y="991813"/>
            <a:ext cx="10826496" cy="369332"/>
          </a:xfrm>
        </p:spPr>
        <p:txBody>
          <a:bodyPr/>
          <a:lstStyle/>
          <a:p>
            <a:r>
              <a:rPr lang="en-US" sz="2400" dirty="0" smtClean="0"/>
              <a:t>Uses Deferred Pattern</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9" name="TextBox 8"/>
          <p:cNvSpPr txBox="1"/>
          <p:nvPr/>
        </p:nvSpPr>
        <p:spPr>
          <a:xfrm>
            <a:off x="1625600" y="1606729"/>
            <a:ext cx="1003953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“esri/geometry/</a:t>
            </a:r>
            <a:r>
              <a:rPr lang="en-GB" dirty="0" err="1" smtClean="0">
                <a:solidFill>
                  <a:schemeClr val="bg1"/>
                </a:solidFill>
              </a:rPr>
              <a:t>geometryEngineAsync</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geometryEngineAsync</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1"/>
                </a:solidFill>
              </a:rPr>
              <a:t>    </a:t>
            </a:r>
            <a:r>
              <a:rPr lang="en-GB" dirty="0" err="1" smtClean="0">
                <a:solidFill>
                  <a:schemeClr val="bg1"/>
                </a:solidFill>
              </a:rPr>
              <a:t>geometryEngineAsync.</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“miles”).then( function(buffer)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a:t>
            </a:r>
            <a:r>
              <a:rPr lang="en-GB" dirty="0" err="1" smtClean="0">
                <a:solidFill>
                  <a:schemeClr val="bg1"/>
                </a:solidFill>
              </a:rPr>
              <a:t>erre</a:t>
            </a:r>
            <a:r>
              <a:rPr lang="en-GB" dirty="0" smtClean="0">
                <a:solidFill>
                  <a:schemeClr val="bg1"/>
                </a:solidFill>
              </a:rPr>
              <a:t>)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
        <p:nvSpPr>
          <p:cNvPr id="13" name="Rectangle 12"/>
          <p:cNvSpPr/>
          <p:nvPr/>
        </p:nvSpPr>
        <p:spPr>
          <a:xfrm>
            <a:off x="163888" y="6408075"/>
            <a:ext cx="6342301"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Buffer 500 points: GeometryEngine vs GeometryService </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9667100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What is the geometry engine doing for me!</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Geometry Engine Internals</a:t>
            </a:r>
            <a:endParaRPr lang="en-GB" sz="4400" dirty="0"/>
          </a:p>
        </p:txBody>
      </p:sp>
    </p:spTree>
    <p:extLst>
      <p:ext uri="{BB962C8B-B14F-4D97-AF65-F5344CB8AC3E}">
        <p14:creationId xmlns:p14="http://schemas.microsoft.com/office/powerpoint/2010/main" val="3570844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61793"/>
            <a:ext cx="10826496" cy="615553"/>
          </a:xfrm>
        </p:spPr>
        <p:txBody>
          <a:bodyPr/>
          <a:lstStyle/>
          <a:p>
            <a:r>
              <a:rPr lang="en-US" sz="4000" dirty="0" smtClean="0"/>
              <a:t>Spatial Tolerance</a:t>
            </a:r>
            <a:endParaRPr lang="en-US" sz="4000" dirty="0"/>
          </a:p>
        </p:txBody>
      </p:sp>
      <p:grpSp>
        <p:nvGrpSpPr>
          <p:cNvPr id="29" name="Group 28"/>
          <p:cNvGrpSpPr/>
          <p:nvPr/>
        </p:nvGrpSpPr>
        <p:grpSpPr>
          <a:xfrm>
            <a:off x="6596743" y="2345025"/>
            <a:ext cx="2222047" cy="130629"/>
            <a:chOff x="5225143" y="2375505"/>
            <a:chExt cx="2222047" cy="130629"/>
          </a:xfrm>
        </p:grpSpPr>
        <p:cxnSp>
          <p:nvCxnSpPr>
            <p:cNvPr id="5" name="Straight Connector 4"/>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9" name="Oval 18"/>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Oval 23"/>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1" name="Group 30"/>
          <p:cNvGrpSpPr/>
          <p:nvPr/>
        </p:nvGrpSpPr>
        <p:grpSpPr>
          <a:xfrm>
            <a:off x="9087123" y="2345025"/>
            <a:ext cx="2222047" cy="130629"/>
            <a:chOff x="5225143" y="2375505"/>
            <a:chExt cx="2222047" cy="130629"/>
          </a:xfrm>
        </p:grpSpPr>
        <p:cxnSp>
          <p:nvCxnSpPr>
            <p:cNvPr id="32" name="Straight Connector 31"/>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3" name="Oval 32"/>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4" name="Oval 33"/>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5" name="Group 34"/>
          <p:cNvGrpSpPr/>
          <p:nvPr/>
        </p:nvGrpSpPr>
        <p:grpSpPr>
          <a:xfrm>
            <a:off x="6596743" y="4019820"/>
            <a:ext cx="2222047" cy="130629"/>
            <a:chOff x="5225143" y="2375505"/>
            <a:chExt cx="2222047" cy="130629"/>
          </a:xfrm>
        </p:grpSpPr>
        <p:cxnSp>
          <p:nvCxnSpPr>
            <p:cNvPr id="36" name="Straight Connector 35"/>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7" name="Oval 36"/>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8" name="Oval 37"/>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9" name="Group 38"/>
          <p:cNvGrpSpPr/>
          <p:nvPr/>
        </p:nvGrpSpPr>
        <p:grpSpPr>
          <a:xfrm>
            <a:off x="9087123" y="4019820"/>
            <a:ext cx="2222047" cy="130629"/>
            <a:chOff x="5225143" y="2375505"/>
            <a:chExt cx="2222047" cy="130629"/>
          </a:xfrm>
        </p:grpSpPr>
        <p:cxnSp>
          <p:nvCxnSpPr>
            <p:cNvPr id="40" name="Straight Connector 39"/>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41" name="Oval 40"/>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2" name="Oval 41"/>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sp>
        <p:nvSpPr>
          <p:cNvPr id="43" name="Oval 42"/>
          <p:cNvSpPr/>
          <p:nvPr/>
        </p:nvSpPr>
        <p:spPr bwMode="auto">
          <a:xfrm>
            <a:off x="8390436" y="3669082"/>
            <a:ext cx="867864" cy="849193"/>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4" name="Oval 43"/>
          <p:cNvSpPr/>
          <p:nvPr/>
        </p:nvSpPr>
        <p:spPr bwMode="auto">
          <a:xfrm>
            <a:off x="8643666" y="3679587"/>
            <a:ext cx="867864" cy="849193"/>
          </a:xfrm>
          <a:prstGeom prst="ellipse">
            <a:avLst/>
          </a:prstGeom>
          <a:noFill/>
          <a:ln w="28575">
            <a:solidFill>
              <a:schemeClr val="tx1">
                <a:lumMod val="65000"/>
              </a:schemeClr>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46" name="Straight Connector 45"/>
          <p:cNvCxnSpPr>
            <a:endCxn id="50" idx="2"/>
          </p:cNvCxnSpPr>
          <p:nvPr/>
        </p:nvCxnSpPr>
        <p:spPr bwMode="auto">
          <a:xfrm flipV="1">
            <a:off x="6714309" y="5796752"/>
            <a:ext cx="2222182" cy="10316"/>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47" name="Oval 46"/>
          <p:cNvSpPr/>
          <p:nvPr/>
        </p:nvSpPr>
        <p:spPr bwMode="auto">
          <a:xfrm>
            <a:off x="6596743"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8" name="Oval 47"/>
          <p:cNvSpPr/>
          <p:nvPr/>
        </p:nvSpPr>
        <p:spPr bwMode="auto">
          <a:xfrm>
            <a:off x="11158674"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0" name="Oval 49"/>
          <p:cNvSpPr/>
          <p:nvPr/>
        </p:nvSpPr>
        <p:spPr bwMode="auto">
          <a:xfrm>
            <a:off x="8936491" y="5731437"/>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2" name="Straight Connector 51"/>
          <p:cNvCxnSpPr/>
          <p:nvPr/>
        </p:nvCxnSpPr>
        <p:spPr bwMode="auto">
          <a:xfrm flipV="1">
            <a:off x="9077598" y="5803199"/>
            <a:ext cx="2081075" cy="3869"/>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54" name="Down Arrow 53"/>
          <p:cNvSpPr/>
          <p:nvPr/>
        </p:nvSpPr>
        <p:spPr bwMode="auto">
          <a:xfrm>
            <a:off x="8760007" y="5044440"/>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5" name="Down Arrow 54"/>
          <p:cNvSpPr/>
          <p:nvPr/>
        </p:nvSpPr>
        <p:spPr bwMode="auto">
          <a:xfrm>
            <a:off x="8746673" y="2836465"/>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6" name="Oval 55"/>
          <p:cNvSpPr/>
          <p:nvPr/>
        </p:nvSpPr>
        <p:spPr bwMode="auto">
          <a:xfrm>
            <a:off x="1151435" y="2475654"/>
            <a:ext cx="2394313" cy="2309706"/>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7" name="Oval 56"/>
          <p:cNvSpPr/>
          <p:nvPr/>
        </p:nvSpPr>
        <p:spPr bwMode="auto">
          <a:xfrm>
            <a:off x="2206803" y="3491352"/>
            <a:ext cx="283575" cy="284214"/>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9" name="Straight Arrow Connector 58"/>
          <p:cNvCxnSpPr/>
          <p:nvPr/>
        </p:nvCxnSpPr>
        <p:spPr bwMode="auto">
          <a:xfrm>
            <a:off x="1151435" y="3630507"/>
            <a:ext cx="105536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61" name="Straight Connector 60"/>
          <p:cNvCxnSpPr/>
          <p:nvPr/>
        </p:nvCxnSpPr>
        <p:spPr bwMode="auto">
          <a:xfrm>
            <a:off x="1679119" y="3646222"/>
            <a:ext cx="0" cy="151251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3" name="TextBox 62"/>
          <p:cNvSpPr txBox="1"/>
          <p:nvPr/>
        </p:nvSpPr>
        <p:spPr>
          <a:xfrm>
            <a:off x="467674" y="5574253"/>
            <a:ext cx="3478258" cy="813537"/>
          </a:xfrm>
          <a:prstGeom prst="rect">
            <a:avLst/>
          </a:prstGeom>
          <a:noFill/>
          <a:effectLst/>
        </p:spPr>
        <p:txBody>
          <a:bodyPr wrap="none" lIns="0" tIns="0" rIns="0" bIns="0" rtlCol="0">
            <a:noAutofit/>
          </a:bodyPr>
          <a:lstStyle/>
          <a:p>
            <a:pPr algn="l" eaLnBrk="0" hangingPunct="0">
              <a:lnSpc>
                <a:spcPts val="1800"/>
              </a:lnSpc>
            </a:pPr>
            <a:r>
              <a:rPr lang="en-GB" sz="2400" b="1" dirty="0" smtClean="0">
                <a:ea typeface="+mn-ea"/>
                <a:cs typeface="+mn-cs"/>
              </a:rPr>
              <a:t>XY Tolerance = 0.001</a:t>
            </a:r>
          </a:p>
        </p:txBody>
      </p:sp>
      <p:sp>
        <p:nvSpPr>
          <p:cNvPr id="64" name="Text Placeholder 10"/>
          <p:cNvSpPr txBox="1">
            <a:spLocks/>
          </p:cNvSpPr>
          <p:nvPr/>
        </p:nvSpPr>
        <p:spPr>
          <a:xfrm>
            <a:off x="682625" y="1097309"/>
            <a:ext cx="10826496" cy="1107996"/>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Spatial References have different Tolerances.</a:t>
            </a:r>
          </a:p>
          <a:p>
            <a:r>
              <a:rPr lang="en-US" sz="2400" dirty="0" err="1" smtClean="0"/>
              <a:t>GeometryEngine</a:t>
            </a:r>
            <a:r>
              <a:rPr lang="en-US" sz="2400" dirty="0" smtClean="0"/>
              <a:t> uses X/Y Tolerance </a:t>
            </a:r>
          </a:p>
          <a:p>
            <a:r>
              <a:rPr lang="en-US" sz="2400" dirty="0" smtClean="0"/>
              <a:t>in its calculations</a:t>
            </a:r>
            <a:endParaRPr lang="en-US" sz="2400" dirty="0"/>
          </a:p>
        </p:txBody>
      </p:sp>
    </p:spTree>
    <p:extLst>
      <p:ext uri="{BB962C8B-B14F-4D97-AF65-F5344CB8AC3E}">
        <p14:creationId xmlns:p14="http://schemas.microsoft.com/office/powerpoint/2010/main" val="8930117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Spatial Tolerance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Inside the Geometry Methods</a:t>
            </a:r>
            <a:endParaRPr lang="en-US" sz="2400" dirty="0"/>
          </a:p>
        </p:txBody>
      </p:sp>
      <p:sp>
        <p:nvSpPr>
          <p:cNvPr id="2" name="TextBox 1"/>
          <p:cNvSpPr txBox="1"/>
          <p:nvPr/>
        </p:nvSpPr>
        <p:spPr>
          <a:xfrm>
            <a:off x="1625600" y="1606729"/>
            <a:ext cx="787169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smtClean="0">
              <a:solidFill>
                <a:schemeClr val="bg1"/>
              </a:solidFill>
            </a:endParaRPr>
          </a:p>
          <a:p>
            <a:pPr eaLnBrk="0" hangingPunct="0">
              <a:spcAft>
                <a:spcPts val="200"/>
              </a:spcAft>
            </a:pPr>
            <a:r>
              <a:rPr lang="en-GB" sz="1600" dirty="0" smtClean="0">
                <a:solidFill>
                  <a:schemeClr val="bg1"/>
                </a:solidFill>
              </a:rPr>
              <a:t>     </a:t>
            </a:r>
            <a:r>
              <a:rPr lang="en-GB" sz="1600" dirty="0">
                <a:solidFill>
                  <a:schemeClr val="bg1"/>
                </a:solidFill>
              </a:rPr>
              <a:t>	</a:t>
            </a:r>
            <a:r>
              <a:rPr lang="en-GB" sz="1600" dirty="0">
                <a:solidFill>
                  <a:schemeClr val="bg2">
                    <a:lumMod val="75000"/>
                  </a:schemeClr>
                </a:solidFill>
              </a:rPr>
              <a:t> </a:t>
            </a:r>
            <a:r>
              <a:rPr lang="en-GB" sz="1600" dirty="0" err="1">
                <a:solidFill>
                  <a:schemeClr val="bg2">
                    <a:lumMod val="75000"/>
                  </a:schemeClr>
                </a:solidFill>
              </a:rPr>
              <a:t>var</a:t>
            </a:r>
            <a:r>
              <a:rPr lang="en-GB" sz="1600" dirty="0">
                <a:solidFill>
                  <a:schemeClr val="bg2">
                    <a:lumMod val="75000"/>
                  </a:schemeClr>
                </a:solidFill>
              </a:rPr>
              <a:t> </a:t>
            </a:r>
            <a:r>
              <a:rPr lang="en-GB" sz="1600" dirty="0" err="1" smtClean="0">
                <a:solidFill>
                  <a:srgbClr val="FF6600"/>
                </a:solidFill>
              </a:rPr>
              <a:t>mapPointA</a:t>
            </a:r>
            <a:r>
              <a:rPr lang="en-GB" sz="1600" dirty="0" smtClean="0">
                <a:solidFill>
                  <a:srgbClr val="FF6600"/>
                </a:solidFill>
              </a:rPr>
              <a:t> </a:t>
            </a:r>
            <a:r>
              <a:rPr lang="en-GB" sz="1600" dirty="0">
                <a:solidFill>
                  <a:schemeClr val="bg1"/>
                </a:solidFill>
              </a:rPr>
              <a:t>= </a:t>
            </a:r>
            <a:r>
              <a:rPr lang="en-GB" sz="1600" dirty="0" smtClean="0">
                <a:solidFill>
                  <a:schemeClr val="bg1"/>
                </a:solidFill>
              </a:rPr>
              <a:t>new </a:t>
            </a:r>
            <a:r>
              <a:rPr lang="en-GB" sz="1600" dirty="0" err="1" smtClean="0">
                <a:solidFill>
                  <a:schemeClr val="bg1"/>
                </a:solidFill>
              </a:rPr>
              <a:t>esriPoint</a:t>
            </a:r>
            <a:r>
              <a:rPr lang="en-GB" sz="1600" dirty="0" smtClean="0">
                <a:solidFill>
                  <a:schemeClr val="bg1"/>
                </a:solidFill>
              </a:rPr>
              <a:t>(1.22, 2.0, </a:t>
            </a:r>
            <a:r>
              <a:rPr lang="en-GB" sz="1600" dirty="0" err="1" smtClean="0">
                <a:solidFill>
                  <a:schemeClr val="bg1"/>
                </a:solidFill>
              </a:rPr>
              <a:t>map.spatialReference</a:t>
            </a:r>
            <a:r>
              <a:rPr lang="en-GB" sz="1600" dirty="0" smtClean="0">
                <a:solidFill>
                  <a:schemeClr val="bg1"/>
                </a:solidFill>
              </a:rPr>
              <a:t>)</a:t>
            </a:r>
          </a:p>
          <a:p>
            <a:pPr eaLnBrk="0" hangingPunct="0">
              <a:spcAft>
                <a:spcPts val="200"/>
              </a:spcAft>
            </a:pPr>
            <a:r>
              <a:rPr lang="en-GB" sz="1600" dirty="0">
                <a:solidFill>
                  <a:schemeClr val="bg2">
                    <a:lumMod val="75000"/>
                  </a:schemeClr>
                </a:solidFill>
              </a:rPr>
              <a:t> </a:t>
            </a:r>
            <a:r>
              <a:rPr lang="en-GB" sz="1600" dirty="0" smtClean="0">
                <a:solidFill>
                  <a:schemeClr val="bg2">
                    <a:lumMod val="75000"/>
                  </a:schemeClr>
                </a:solidFill>
              </a:rPr>
              <a:t>        </a:t>
            </a:r>
            <a:r>
              <a:rPr lang="en-GB" sz="1600" dirty="0" err="1" smtClean="0">
                <a:solidFill>
                  <a:schemeClr val="bg2">
                    <a:lumMod val="75000"/>
                  </a:schemeClr>
                </a:solidFill>
              </a:rPr>
              <a:t>var</a:t>
            </a:r>
            <a:r>
              <a:rPr lang="en-GB" sz="1600" dirty="0" smtClean="0">
                <a:solidFill>
                  <a:schemeClr val="bg2">
                    <a:lumMod val="75000"/>
                  </a:schemeClr>
                </a:solidFill>
              </a:rPr>
              <a:t> </a:t>
            </a:r>
            <a:r>
              <a:rPr lang="en-GB" sz="1600" dirty="0" err="1" smtClean="0">
                <a:solidFill>
                  <a:srgbClr val="FF6600"/>
                </a:solidFill>
              </a:rPr>
              <a:t>mapPointB</a:t>
            </a:r>
            <a:r>
              <a:rPr lang="en-GB" sz="1600" dirty="0" smtClean="0">
                <a:solidFill>
                  <a:srgbClr val="FF6600"/>
                </a:solidFill>
              </a:rPr>
              <a:t> </a:t>
            </a:r>
            <a:r>
              <a:rPr lang="en-GB" sz="1600" dirty="0">
                <a:solidFill>
                  <a:schemeClr val="bg1"/>
                </a:solidFill>
              </a:rPr>
              <a:t>= new </a:t>
            </a:r>
            <a:r>
              <a:rPr lang="en-GB" sz="1600" dirty="0" err="1" smtClean="0">
                <a:solidFill>
                  <a:schemeClr val="bg1"/>
                </a:solidFill>
              </a:rPr>
              <a:t>esriPoint</a:t>
            </a:r>
            <a:r>
              <a:rPr lang="en-GB" sz="1600" dirty="0" smtClean="0">
                <a:solidFill>
                  <a:schemeClr val="bg1"/>
                </a:solidFill>
              </a:rPr>
              <a:t>(1.22</a:t>
            </a:r>
            <a:r>
              <a:rPr lang="en-GB" sz="1600" dirty="0" smtClean="0">
                <a:solidFill>
                  <a:schemeClr val="accent3">
                    <a:lumMod val="75000"/>
                  </a:schemeClr>
                </a:solidFill>
              </a:rPr>
              <a:t>000000001</a:t>
            </a:r>
            <a:r>
              <a:rPr lang="en-GB" sz="1600" dirty="0" smtClean="0">
                <a:solidFill>
                  <a:schemeClr val="bg1"/>
                </a:solidFill>
              </a:rPr>
              <a:t>, </a:t>
            </a:r>
            <a:r>
              <a:rPr lang="en-GB" sz="1600" dirty="0">
                <a:solidFill>
                  <a:schemeClr val="bg1"/>
                </a:solidFill>
              </a:rPr>
              <a:t>2.0, </a:t>
            </a:r>
            <a:r>
              <a:rPr lang="en-GB" sz="1600" dirty="0" err="1">
                <a:solidFill>
                  <a:schemeClr val="bg1"/>
                </a:solidFill>
              </a:rPr>
              <a:t>map.spatialReference</a:t>
            </a:r>
            <a:r>
              <a:rPr lang="en-GB" sz="1600" dirty="0">
                <a:solidFill>
                  <a:schemeClr val="bg1"/>
                </a:solidFill>
              </a:rPr>
              <a:t>)</a:t>
            </a:r>
          </a:p>
          <a:p>
            <a:pPr eaLnBrk="0" hangingPunct="0">
              <a:spcAft>
                <a:spcPts val="200"/>
              </a:spcAft>
            </a:pPr>
            <a:endParaRPr lang="en-GB" sz="1600" dirty="0">
              <a:solidFill>
                <a:schemeClr val="bg1"/>
              </a:solidFill>
            </a:endParaRPr>
          </a:p>
          <a:p>
            <a:pPr eaLnBrk="0" hangingPunct="0">
              <a:spcAft>
                <a:spcPts val="200"/>
              </a:spcAft>
            </a:pPr>
            <a:endParaRPr lang="en-GB" dirty="0" smtClean="0">
              <a:solidFill>
                <a:schemeClr val="bg2">
                  <a:lumMod val="75000"/>
                </a:schemeClr>
              </a:solidFill>
            </a:endParaRPr>
          </a:p>
          <a:p>
            <a:pPr algn="l"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err="1" smtClean="0">
                <a:solidFill>
                  <a:srgbClr val="FF6600"/>
                </a:solidFill>
              </a:rPr>
              <a:t>areequal</a:t>
            </a:r>
            <a:r>
              <a:rPr lang="en-GB" dirty="0" smtClean="0">
                <a:solidFill>
                  <a:srgbClr val="FF6600"/>
                </a:solidFill>
              </a:rPr>
              <a:t>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equals</a:t>
            </a:r>
            <a:r>
              <a:rPr lang="en-GB" dirty="0" smtClean="0">
                <a:solidFill>
                  <a:schemeClr val="bg1"/>
                </a:solidFill>
              </a:rPr>
              <a:t>(</a:t>
            </a:r>
            <a:r>
              <a:rPr lang="en-GB" dirty="0" err="1" smtClean="0">
                <a:solidFill>
                  <a:schemeClr val="bg1"/>
                </a:solidFill>
              </a:rPr>
              <a:t>mapPointA</a:t>
            </a:r>
            <a:r>
              <a:rPr lang="en-GB" dirty="0" smtClean="0">
                <a:solidFill>
                  <a:schemeClr val="bg1"/>
                </a:solidFill>
              </a:rPr>
              <a:t>, </a:t>
            </a:r>
            <a:r>
              <a:rPr lang="en-GB" dirty="0" err="1" smtClean="0">
                <a:solidFill>
                  <a:schemeClr val="bg1"/>
                </a:solidFill>
              </a:rPr>
              <a:t>mapPointB</a:t>
            </a:r>
            <a:r>
              <a:rPr lang="en-GB" dirty="0" smtClean="0">
                <a:solidFill>
                  <a:schemeClr val="bg1"/>
                </a:solidFill>
              </a:rPr>
              <a:t>);</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 Returns True</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35174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a:t>
            </a:r>
            <a:r>
              <a:rPr lang="en-US" sz="3600" dirty="0" err="1" smtClean="0"/>
              <a:t>Async</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Architecture and Throughput</a:t>
            </a:r>
            <a:endParaRPr lang="en-US" sz="2400" dirty="0"/>
          </a:p>
        </p:txBody>
      </p:sp>
      <p:sp>
        <p:nvSpPr>
          <p:cNvPr id="6" name="Flowchart: Process 5"/>
          <p:cNvSpPr/>
          <p:nvPr/>
        </p:nvSpPr>
        <p:spPr bwMode="auto">
          <a:xfrm>
            <a:off x="5129721" y="2008981"/>
            <a:ext cx="5753432" cy="1319698"/>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 name="Flowchart: Data 3"/>
          <p:cNvSpPr/>
          <p:nvPr/>
        </p:nvSpPr>
        <p:spPr bwMode="auto">
          <a:xfrm>
            <a:off x="584200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9" name="Flowchart: Data 8"/>
          <p:cNvSpPr/>
          <p:nvPr/>
        </p:nvSpPr>
        <p:spPr bwMode="auto">
          <a:xfrm>
            <a:off x="64706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0" name="Flowchart: Data 9"/>
          <p:cNvSpPr/>
          <p:nvPr/>
        </p:nvSpPr>
        <p:spPr bwMode="auto">
          <a:xfrm>
            <a:off x="7130923"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1" name="Flowchart: Data 10"/>
          <p:cNvSpPr/>
          <p:nvPr/>
        </p:nvSpPr>
        <p:spPr bwMode="auto">
          <a:xfrm>
            <a:off x="7762875"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2" name="Flowchart: Data 11"/>
          <p:cNvSpPr/>
          <p:nvPr/>
        </p:nvSpPr>
        <p:spPr bwMode="auto">
          <a:xfrm>
            <a:off x="8394827"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4" name="Flowchart: Process 13"/>
          <p:cNvSpPr/>
          <p:nvPr/>
        </p:nvSpPr>
        <p:spPr bwMode="auto">
          <a:xfrm>
            <a:off x="2465651" y="2008982"/>
            <a:ext cx="1844856" cy="4518818"/>
          </a:xfrm>
          <a:prstGeom prst="flowChartProcess">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7" name="Right Arrow 6"/>
          <p:cNvSpPr/>
          <p:nvPr/>
        </p:nvSpPr>
        <p:spPr bwMode="auto">
          <a:xfrm>
            <a:off x="3956050" y="2284234"/>
            <a:ext cx="1714500" cy="383729"/>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7" name="Flowchart: Data 16"/>
          <p:cNvSpPr/>
          <p:nvPr/>
        </p:nvSpPr>
        <p:spPr bwMode="auto">
          <a:xfrm>
            <a:off x="3162300" y="2310597"/>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8" name="Flowchart: Process 17"/>
          <p:cNvSpPr/>
          <p:nvPr/>
        </p:nvSpPr>
        <p:spPr bwMode="auto">
          <a:xfrm>
            <a:off x="5997035"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9" name="Flowchart: Process 18"/>
          <p:cNvSpPr/>
          <p:nvPr/>
        </p:nvSpPr>
        <p:spPr bwMode="auto">
          <a:xfrm>
            <a:off x="6978110"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0" name="Flowchart: Process 19"/>
          <p:cNvSpPr/>
          <p:nvPr/>
        </p:nvSpPr>
        <p:spPr bwMode="auto">
          <a:xfrm>
            <a:off x="8002444"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1" name="Flowchart: Process 20"/>
          <p:cNvSpPr/>
          <p:nvPr/>
        </p:nvSpPr>
        <p:spPr bwMode="auto">
          <a:xfrm>
            <a:off x="9050416"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2" name="Flowchart: Process 21"/>
          <p:cNvSpPr/>
          <p:nvPr/>
        </p:nvSpPr>
        <p:spPr bwMode="auto">
          <a:xfrm>
            <a:off x="10098388" y="3877975"/>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3" name="Flowchart: Data 22"/>
          <p:cNvSpPr/>
          <p:nvPr/>
        </p:nvSpPr>
        <p:spPr bwMode="auto">
          <a:xfrm>
            <a:off x="9017127" y="2268116"/>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Flowchart: Data 23"/>
          <p:cNvSpPr/>
          <p:nvPr/>
        </p:nvSpPr>
        <p:spPr bwMode="auto">
          <a:xfrm>
            <a:off x="96837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25" name="Elbow Connector 24"/>
          <p:cNvCxnSpPr>
            <a:stCxn id="24" idx="3"/>
            <a:endCxn id="22" idx="0"/>
          </p:cNvCxnSpPr>
          <p:nvPr/>
        </p:nvCxnSpPr>
        <p:spPr bwMode="auto">
          <a:xfrm rot="16200000" flipH="1">
            <a:off x="9583368" y="2970571"/>
            <a:ext cx="1256705" cy="558101"/>
          </a:xfrm>
          <a:prstGeom prst="bentConnector3">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30" name="Flowchart: Data 29"/>
          <p:cNvSpPr/>
          <p:nvPr/>
        </p:nvSpPr>
        <p:spPr bwMode="auto">
          <a:xfrm>
            <a:off x="3128651" y="4596459"/>
            <a:ext cx="622300" cy="337036"/>
          </a:xfrm>
          <a:prstGeom prst="flowChartInputOutpu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1" name="Right Arrow 30"/>
          <p:cNvSpPr/>
          <p:nvPr/>
        </p:nvSpPr>
        <p:spPr bwMode="auto">
          <a:xfrm rot="10800000">
            <a:off x="3896942" y="4587618"/>
            <a:ext cx="1836300" cy="332052"/>
          </a:xfrm>
          <a:prstGeom prst="rightArrow">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3" name="Flowchart: Data 32"/>
          <p:cNvSpPr/>
          <p:nvPr/>
        </p:nvSpPr>
        <p:spPr bwMode="auto">
          <a:xfrm>
            <a:off x="6069981" y="4480691"/>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4" name="Flowchart: Data 33"/>
          <p:cNvSpPr/>
          <p:nvPr/>
        </p:nvSpPr>
        <p:spPr bwMode="auto">
          <a:xfrm>
            <a:off x="7086091" y="4489429"/>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5" name="Flowchart: Data 34"/>
          <p:cNvSpPr/>
          <p:nvPr/>
        </p:nvSpPr>
        <p:spPr bwMode="auto">
          <a:xfrm>
            <a:off x="8117442" y="4477965"/>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6" name="Flowchart: Data 35"/>
          <p:cNvSpPr/>
          <p:nvPr/>
        </p:nvSpPr>
        <p:spPr bwMode="auto">
          <a:xfrm>
            <a:off x="9131648" y="4462318"/>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pic>
        <p:nvPicPr>
          <p:cNvPr id="39" name="Picture 38"/>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59950" y="4623658"/>
            <a:ext cx="309385" cy="309385"/>
          </a:xfrm>
          <a:prstGeom prst="rect">
            <a:avLst/>
          </a:prstGeom>
        </p:spPr>
      </p:pic>
      <p:pic>
        <p:nvPicPr>
          <p:cNvPr id="40" name="Picture 39"/>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76162" y="4612807"/>
            <a:ext cx="309385" cy="309385"/>
          </a:xfrm>
          <a:prstGeom prst="rect">
            <a:avLst/>
          </a:prstGeom>
        </p:spPr>
      </p:pic>
      <p:pic>
        <p:nvPicPr>
          <p:cNvPr id="41" name="Picture 40"/>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80029" y="4610285"/>
            <a:ext cx="309385" cy="309385"/>
          </a:xfrm>
          <a:prstGeom prst="rect">
            <a:avLst/>
          </a:prstGeom>
        </p:spPr>
      </p:pic>
      <p:pic>
        <p:nvPicPr>
          <p:cNvPr id="42" name="Picture 41"/>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21474" y="4623658"/>
            <a:ext cx="309385" cy="309385"/>
          </a:xfrm>
          <a:prstGeom prst="rect">
            <a:avLst/>
          </a:prstGeom>
        </p:spPr>
      </p:pic>
      <p:sp>
        <p:nvSpPr>
          <p:cNvPr id="43" name="TextBox 42"/>
          <p:cNvSpPr txBox="1"/>
          <p:nvPr/>
        </p:nvSpPr>
        <p:spPr>
          <a:xfrm>
            <a:off x="10021530" y="5030030"/>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4" name="TextBox 43"/>
          <p:cNvSpPr txBox="1"/>
          <p:nvPr/>
        </p:nvSpPr>
        <p:spPr>
          <a:xfrm>
            <a:off x="8971422"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5" name="TextBox 44"/>
          <p:cNvSpPr txBox="1"/>
          <p:nvPr/>
        </p:nvSpPr>
        <p:spPr>
          <a:xfrm>
            <a:off x="7915179"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6" name="TextBox 45"/>
          <p:cNvSpPr txBox="1"/>
          <p:nvPr/>
        </p:nvSpPr>
        <p:spPr>
          <a:xfrm>
            <a:off x="6895854" y="5047062"/>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7" name="TextBox 46"/>
          <p:cNvSpPr txBox="1"/>
          <p:nvPr/>
        </p:nvSpPr>
        <p:spPr>
          <a:xfrm>
            <a:off x="5946688"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8" name="TextBox 47"/>
          <p:cNvSpPr txBox="1"/>
          <p:nvPr/>
        </p:nvSpPr>
        <p:spPr>
          <a:xfrm>
            <a:off x="5251023" y="2957479"/>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Queued Geometry Operations</a:t>
            </a:r>
            <a:endParaRPr lang="en-GB" sz="1400" b="1" dirty="0" smtClean="0">
              <a:ea typeface="+mn-ea"/>
              <a:cs typeface="+mn-cs"/>
            </a:endParaRPr>
          </a:p>
        </p:txBody>
      </p:sp>
      <p:sp>
        <p:nvSpPr>
          <p:cNvPr id="49" name="TextBox 48"/>
          <p:cNvSpPr txBox="1"/>
          <p:nvPr/>
        </p:nvSpPr>
        <p:spPr>
          <a:xfrm>
            <a:off x="10283221"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ea typeface="+mn-ea"/>
                <a:cs typeface="+mn-cs"/>
              </a:rPr>
              <a:t>Free</a:t>
            </a:r>
          </a:p>
        </p:txBody>
      </p:sp>
      <p:sp>
        <p:nvSpPr>
          <p:cNvPr id="50" name="TextBox 49"/>
          <p:cNvSpPr txBox="1"/>
          <p:nvPr/>
        </p:nvSpPr>
        <p:spPr>
          <a:xfrm>
            <a:off x="9185828"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1" name="TextBox 50"/>
          <p:cNvSpPr txBox="1"/>
          <p:nvPr/>
        </p:nvSpPr>
        <p:spPr>
          <a:xfrm>
            <a:off x="8118489"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2" name="TextBox 51"/>
          <p:cNvSpPr txBox="1"/>
          <p:nvPr/>
        </p:nvSpPr>
        <p:spPr>
          <a:xfrm>
            <a:off x="7126611"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3" name="TextBox 52"/>
          <p:cNvSpPr txBox="1"/>
          <p:nvPr/>
        </p:nvSpPr>
        <p:spPr>
          <a:xfrm>
            <a:off x="6137736"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4" name="TextBox 53"/>
          <p:cNvSpPr txBox="1"/>
          <p:nvPr/>
        </p:nvSpPr>
        <p:spPr>
          <a:xfrm>
            <a:off x="4499325" y="4900885"/>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smtClean="0"/>
              <a:t>WebWorker</a:t>
            </a:r>
            <a:r>
              <a:rPr lang="en-GB" sz="1400" b="1" dirty="0" smtClean="0"/>
              <a:t> </a:t>
            </a:r>
          </a:p>
          <a:p>
            <a:pPr algn="l" eaLnBrk="0" hangingPunct="0">
              <a:lnSpc>
                <a:spcPts val="1800"/>
              </a:lnSpc>
            </a:pPr>
            <a:r>
              <a:rPr lang="en-GB" sz="1400" b="1" dirty="0" err="1" smtClean="0"/>
              <a:t>SendMessage</a:t>
            </a:r>
            <a:endParaRPr lang="en-GB" sz="1400" b="1" dirty="0" smtClean="0">
              <a:ea typeface="+mn-ea"/>
              <a:cs typeface="+mn-cs"/>
            </a:endParaRPr>
          </a:p>
        </p:txBody>
      </p:sp>
      <p:sp>
        <p:nvSpPr>
          <p:cNvPr id="57" name="TextBox 56"/>
          <p:cNvSpPr txBox="1"/>
          <p:nvPr/>
        </p:nvSpPr>
        <p:spPr>
          <a:xfrm>
            <a:off x="2755139" y="5911858"/>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smtClean="0"/>
              <a:t>geometryEngine</a:t>
            </a:r>
            <a:endParaRPr lang="en-GB" sz="1400" b="1" dirty="0" smtClean="0"/>
          </a:p>
          <a:p>
            <a:pPr algn="l" eaLnBrk="0" hangingPunct="0">
              <a:lnSpc>
                <a:spcPts val="1800"/>
              </a:lnSpc>
            </a:pPr>
            <a:r>
              <a:rPr lang="en-GB" sz="1400" b="1" dirty="0" err="1" smtClean="0"/>
              <a:t>Async</a:t>
            </a:r>
            <a:endParaRPr lang="en-GB" sz="1400" b="1" dirty="0" smtClean="0"/>
          </a:p>
        </p:txBody>
      </p:sp>
      <p:cxnSp>
        <p:nvCxnSpPr>
          <p:cNvPr id="62" name="Straight Connector 61"/>
          <p:cNvCxnSpPr/>
          <p:nvPr/>
        </p:nvCxnSpPr>
        <p:spPr bwMode="auto">
          <a:xfrm flipH="1">
            <a:off x="1206500" y="2465050"/>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3" name="Oval 62"/>
          <p:cNvSpPr/>
          <p:nvPr/>
        </p:nvSpPr>
        <p:spPr bwMode="auto">
          <a:xfrm>
            <a:off x="1084108" y="2400137"/>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65" name="TextBox 64"/>
          <p:cNvSpPr txBox="1"/>
          <p:nvPr/>
        </p:nvSpPr>
        <p:spPr>
          <a:xfrm>
            <a:off x="1244944" y="2168066"/>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buffer</a:t>
            </a:r>
          </a:p>
        </p:txBody>
      </p:sp>
      <p:cxnSp>
        <p:nvCxnSpPr>
          <p:cNvPr id="66" name="Straight Connector 65"/>
          <p:cNvCxnSpPr/>
          <p:nvPr/>
        </p:nvCxnSpPr>
        <p:spPr bwMode="auto">
          <a:xfrm flipH="1">
            <a:off x="1206500" y="2718962"/>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7" name="Oval 66"/>
          <p:cNvSpPr/>
          <p:nvPr/>
        </p:nvSpPr>
        <p:spPr bwMode="auto">
          <a:xfrm>
            <a:off x="1084108" y="2654049"/>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68" name="Straight Connector 67"/>
          <p:cNvCxnSpPr/>
          <p:nvPr/>
        </p:nvCxnSpPr>
        <p:spPr bwMode="auto">
          <a:xfrm flipH="1">
            <a:off x="1206500" y="2972874"/>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9" name="Oval 68"/>
          <p:cNvSpPr/>
          <p:nvPr/>
        </p:nvSpPr>
        <p:spPr bwMode="auto">
          <a:xfrm>
            <a:off x="1084108" y="2907961"/>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72" name="Straight Arrow Connector 71"/>
          <p:cNvCxnSpPr/>
          <p:nvPr/>
        </p:nvCxnSpPr>
        <p:spPr bwMode="auto">
          <a:xfrm flipH="1">
            <a:off x="1346200" y="4799354"/>
            <a:ext cx="1549400" cy="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73" name="TextBox 72"/>
          <p:cNvSpPr txBox="1"/>
          <p:nvPr/>
        </p:nvSpPr>
        <p:spPr>
          <a:xfrm>
            <a:off x="1197325" y="4975635"/>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Deferred </a:t>
            </a:r>
          </a:p>
          <a:p>
            <a:pPr algn="l" eaLnBrk="0" hangingPunct="0">
              <a:lnSpc>
                <a:spcPts val="1800"/>
              </a:lnSpc>
            </a:pPr>
            <a:r>
              <a:rPr lang="en-GB" sz="1400" b="1" dirty="0" err="1" smtClean="0"/>
              <a:t>Resovle</a:t>
            </a:r>
            <a:endParaRPr lang="en-GB" sz="1400" b="1" dirty="0" smtClean="0"/>
          </a:p>
        </p:txBody>
      </p:sp>
    </p:spTree>
    <p:extLst>
      <p:ext uri="{BB962C8B-B14F-4D97-AF65-F5344CB8AC3E}">
        <p14:creationId xmlns:p14="http://schemas.microsoft.com/office/powerpoint/2010/main" val="4182877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05626"/>
            <a:ext cx="10826496" cy="553998"/>
          </a:xfrm>
        </p:spPr>
        <p:txBody>
          <a:bodyPr/>
          <a:lstStyle/>
          <a:p>
            <a:r>
              <a:rPr lang="en-US" sz="3600" dirty="0" smtClean="0"/>
              <a:t>Coordinate Systems</a:t>
            </a:r>
            <a:endParaRPr lang="en-US" sz="3600" dirty="0"/>
          </a:p>
        </p:txBody>
      </p:sp>
      <p:sp>
        <p:nvSpPr>
          <p:cNvPr id="12" name="Content Placeholder 11"/>
          <p:cNvSpPr>
            <a:spLocks noGrp="1"/>
          </p:cNvSpPr>
          <p:nvPr>
            <p:ph sz="quarter" idx="12"/>
          </p:nvPr>
        </p:nvSpPr>
        <p:spPr>
          <a:xfrm>
            <a:off x="914400" y="1752600"/>
            <a:ext cx="10369296" cy="3558284"/>
          </a:xfrm>
        </p:spPr>
        <p:txBody>
          <a:bodyPr/>
          <a:lstStyle/>
          <a:p>
            <a:r>
              <a:rPr lang="en-US" sz="2800" dirty="0" smtClean="0"/>
              <a:t>No Project Operation</a:t>
            </a:r>
          </a:p>
          <a:p>
            <a:r>
              <a:rPr lang="en-US" sz="2800" dirty="0" smtClean="0"/>
              <a:t>Certain methods will only work in </a:t>
            </a:r>
            <a:r>
              <a:rPr lang="en-US" sz="2800" dirty="0" err="1" smtClean="0"/>
              <a:t>WebMercator</a:t>
            </a:r>
            <a:r>
              <a:rPr lang="en-US" sz="2800" dirty="0" smtClean="0"/>
              <a:t> or Geographic Coordinate Systems</a:t>
            </a:r>
          </a:p>
          <a:p>
            <a:pPr lvl="1"/>
            <a:r>
              <a:rPr lang="en-US" sz="2400" dirty="0" err="1" smtClean="0"/>
              <a:t>GeodesicArea</a:t>
            </a:r>
            <a:endParaRPr lang="en-US" sz="2400" dirty="0" smtClean="0"/>
          </a:p>
          <a:p>
            <a:pPr lvl="1"/>
            <a:r>
              <a:rPr lang="en-US" sz="2400" dirty="0" err="1" smtClean="0"/>
              <a:t>GeodesicLength</a:t>
            </a:r>
            <a:endParaRPr lang="en-US" sz="2400" dirty="0" smtClean="0"/>
          </a:p>
          <a:p>
            <a:pPr lvl="1"/>
            <a:r>
              <a:rPr lang="en-US" sz="2400" dirty="0" err="1" smtClean="0"/>
              <a:t>GeodesicBuffer</a:t>
            </a:r>
            <a:endParaRPr lang="en-US" dirty="0" smtClean="0"/>
          </a:p>
          <a:p>
            <a:pPr lvl="1"/>
            <a:endParaRPr lang="en-US" dirty="0" smtClean="0"/>
          </a:p>
          <a:p>
            <a:pPr marL="0" indent="0">
              <a:buNone/>
            </a:pPr>
            <a:endParaRPr lang="en-US" dirty="0"/>
          </a:p>
          <a:p>
            <a:endParaRPr lang="en-US" dirty="0"/>
          </a:p>
        </p:txBody>
      </p:sp>
      <p:sp>
        <p:nvSpPr>
          <p:cNvPr id="7" name="Text Placeholder 10"/>
          <p:cNvSpPr>
            <a:spLocks noGrp="1"/>
          </p:cNvSpPr>
          <p:nvPr>
            <p:ph type="body" sz="quarter" idx="11"/>
          </p:nvPr>
        </p:nvSpPr>
        <p:spPr>
          <a:xfrm>
            <a:off x="682625" y="1097309"/>
            <a:ext cx="10826496" cy="369332"/>
          </a:xfrm>
        </p:spPr>
        <p:txBody>
          <a:bodyPr/>
          <a:lstStyle/>
          <a:p>
            <a:r>
              <a:rPr lang="en-US" sz="2400" dirty="0" smtClean="0"/>
              <a:t>Projected and Geographic </a:t>
            </a:r>
            <a:endParaRPr lang="en-US" sz="2400" dirty="0"/>
          </a:p>
        </p:txBody>
      </p:sp>
    </p:spTree>
    <p:extLst>
      <p:ext uri="{BB962C8B-B14F-4D97-AF65-F5344CB8AC3E}">
        <p14:creationId xmlns:p14="http://schemas.microsoft.com/office/powerpoint/2010/main" val="19470833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When will it make a difference to my App</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When to Use the </a:t>
            </a:r>
            <a:r>
              <a:rPr lang="en-GB" sz="4400" dirty="0" err="1" smtClean="0"/>
              <a:t>GeometryEngine</a:t>
            </a:r>
            <a:endParaRPr lang="en-GB" sz="4400" dirty="0"/>
          </a:p>
        </p:txBody>
      </p:sp>
    </p:spTree>
    <p:extLst>
      <p:ext uri="{BB962C8B-B14F-4D97-AF65-F5344CB8AC3E}">
        <p14:creationId xmlns:p14="http://schemas.microsoft.com/office/powerpoint/2010/main" val="16476626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569460" y="544302"/>
            <a:ext cx="10826496" cy="553998"/>
          </a:xfrm>
        </p:spPr>
        <p:txBody>
          <a:bodyPr/>
          <a:lstStyle/>
          <a:p>
            <a:r>
              <a:rPr lang="en-US" sz="3600" dirty="0" smtClean="0"/>
              <a:t>Geometry Engine: Trade-offs</a:t>
            </a:r>
            <a:endParaRPr lang="en-US" sz="3600" dirty="0"/>
          </a:p>
        </p:txBody>
      </p:sp>
      <p:sp>
        <p:nvSpPr>
          <p:cNvPr id="12" name="Content Placeholder 11"/>
          <p:cNvSpPr>
            <a:spLocks noGrp="1"/>
          </p:cNvSpPr>
          <p:nvPr>
            <p:ph sz="quarter" idx="12"/>
          </p:nvPr>
        </p:nvSpPr>
        <p:spPr>
          <a:xfrm>
            <a:off x="914400" y="1262936"/>
            <a:ext cx="10369296" cy="5096300"/>
          </a:xfrm>
        </p:spPr>
        <p:txBody>
          <a:bodyPr/>
          <a:lstStyle/>
          <a:p>
            <a:r>
              <a:rPr lang="en-US" sz="2400" dirty="0" smtClean="0"/>
              <a:t>Trade-off between Geometry Service and Geometry Engine</a:t>
            </a:r>
          </a:p>
          <a:p>
            <a:pPr lvl="1"/>
            <a:r>
              <a:rPr lang="en-US" sz="2000" dirty="0" smtClean="0"/>
              <a:t>Large AMD download for Geometry Engine</a:t>
            </a:r>
          </a:p>
          <a:p>
            <a:pPr marL="283464" lvl="1" indent="0">
              <a:buNone/>
            </a:pPr>
            <a:r>
              <a:rPr lang="en-US" sz="2000" dirty="0" smtClean="0"/>
              <a:t>versus</a:t>
            </a:r>
          </a:p>
          <a:p>
            <a:pPr lvl="1"/>
            <a:r>
              <a:rPr lang="en-US" sz="2000" dirty="0" smtClean="0"/>
              <a:t>Network latency and round </a:t>
            </a:r>
            <a:r>
              <a:rPr lang="en-US" sz="2000" dirty="0"/>
              <a:t>t</a:t>
            </a:r>
            <a:r>
              <a:rPr lang="en-US" sz="2000" dirty="0" smtClean="0"/>
              <a:t>rip </a:t>
            </a:r>
            <a:r>
              <a:rPr lang="en-US" sz="2000" dirty="0"/>
              <a:t>c</a:t>
            </a:r>
            <a:r>
              <a:rPr lang="en-US" sz="2000" dirty="0" smtClean="0"/>
              <a:t>ost of Geometry Service</a:t>
            </a:r>
          </a:p>
          <a:p>
            <a:pPr marL="283464" lvl="1" indent="0">
              <a:buNone/>
            </a:pPr>
            <a:endParaRPr lang="en-US" sz="2000" dirty="0" smtClean="0"/>
          </a:p>
          <a:p>
            <a:r>
              <a:rPr lang="en-US" sz="2400" dirty="0" smtClean="0"/>
              <a:t>Other Considerations: Apps Requirements</a:t>
            </a:r>
          </a:p>
          <a:p>
            <a:pPr lvl="1"/>
            <a:r>
              <a:rPr lang="en-US" sz="2000" dirty="0" smtClean="0"/>
              <a:t>Unsupported operations : projections</a:t>
            </a:r>
          </a:p>
          <a:p>
            <a:pPr lvl="1"/>
            <a:r>
              <a:rPr lang="en-US" sz="2000" dirty="0" smtClean="0"/>
              <a:t>Frequency of calls : user </a:t>
            </a:r>
            <a:r>
              <a:rPr lang="en-US" sz="2000" dirty="0"/>
              <a:t>i</a:t>
            </a:r>
            <a:r>
              <a:rPr lang="en-US" sz="2000" dirty="0" smtClean="0"/>
              <a:t>nteractivity</a:t>
            </a:r>
          </a:p>
          <a:p>
            <a:pPr lvl="1"/>
            <a:r>
              <a:rPr lang="en-US" sz="2000" dirty="0" smtClean="0"/>
              <a:t>Offline or poor </a:t>
            </a:r>
            <a:r>
              <a:rPr lang="en-US" sz="2000" dirty="0"/>
              <a:t>n</a:t>
            </a:r>
            <a:r>
              <a:rPr lang="en-US" sz="2000" dirty="0" smtClean="0"/>
              <a:t>etwork </a:t>
            </a:r>
            <a:r>
              <a:rPr lang="en-US" sz="2000" dirty="0"/>
              <a:t>c</a:t>
            </a:r>
            <a:r>
              <a:rPr lang="en-US" sz="2000" dirty="0" smtClean="0"/>
              <a:t>onnection</a:t>
            </a:r>
          </a:p>
          <a:p>
            <a:pPr lvl="1"/>
            <a:r>
              <a:rPr lang="en-US" sz="2000" dirty="0" smtClean="0"/>
              <a:t>Ease of coding</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10135348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Points, Lines, Polygons, </a:t>
            </a:r>
            <a:r>
              <a:rPr lang="en-GB" dirty="0" err="1" smtClean="0"/>
              <a:t>Multipoints</a:t>
            </a:r>
            <a:r>
              <a:rPr lang="en-GB" dirty="0" smtClean="0"/>
              <a:t>, …</a:t>
            </a:r>
            <a:endParaRPr lang="en-GB" dirty="0"/>
          </a:p>
        </p:txBody>
      </p:sp>
      <p:sp>
        <p:nvSpPr>
          <p:cNvPr id="5" name="Title 4"/>
          <p:cNvSpPr>
            <a:spLocks noGrp="1"/>
          </p:cNvSpPr>
          <p:nvPr>
            <p:ph type="title"/>
          </p:nvPr>
        </p:nvSpPr>
        <p:spPr/>
        <p:txBody>
          <a:bodyPr/>
          <a:lstStyle/>
          <a:p>
            <a:r>
              <a:rPr lang="en-GB" dirty="0" smtClean="0"/>
              <a:t>Geometry</a:t>
            </a:r>
            <a:endParaRPr lang="en-GB" dirty="0"/>
          </a:p>
        </p:txBody>
      </p:sp>
    </p:spTree>
    <p:extLst>
      <p:ext uri="{BB962C8B-B14F-4D97-AF65-F5344CB8AC3E}">
        <p14:creationId xmlns:p14="http://schemas.microsoft.com/office/powerpoint/2010/main" val="38992858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Documentation, Blogs, Samples</a:t>
            </a:r>
            <a:endParaRPr lang="en-GB" dirty="0"/>
          </a:p>
        </p:txBody>
      </p:sp>
      <p:sp>
        <p:nvSpPr>
          <p:cNvPr id="3" name="Title 2"/>
          <p:cNvSpPr>
            <a:spLocks noGrp="1"/>
          </p:cNvSpPr>
          <p:nvPr>
            <p:ph type="title"/>
          </p:nvPr>
        </p:nvSpPr>
        <p:spPr>
          <a:xfrm>
            <a:off x="914400" y="2732670"/>
            <a:ext cx="8683723" cy="738664"/>
          </a:xfrm>
        </p:spPr>
        <p:txBody>
          <a:bodyPr/>
          <a:lstStyle/>
          <a:p>
            <a:r>
              <a:rPr lang="en-GB" dirty="0" smtClean="0"/>
              <a:t>Geometry Engine Resources</a:t>
            </a:r>
            <a:endParaRPr lang="en-GB" dirty="0"/>
          </a:p>
        </p:txBody>
      </p:sp>
    </p:spTree>
    <p:extLst>
      <p:ext uri="{BB962C8B-B14F-4D97-AF65-F5344CB8AC3E}">
        <p14:creationId xmlns:p14="http://schemas.microsoft.com/office/powerpoint/2010/main" val="18366826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06577"/>
            <a:ext cx="10826496" cy="553998"/>
          </a:xfrm>
        </p:spPr>
        <p:txBody>
          <a:bodyPr/>
          <a:lstStyle/>
          <a:p>
            <a:r>
              <a:rPr lang="en-US" sz="3600" dirty="0" smtClean="0"/>
              <a:t>Resources</a:t>
            </a:r>
            <a:endParaRPr lang="en-US" dirty="0"/>
          </a:p>
        </p:txBody>
      </p:sp>
      <p:sp>
        <p:nvSpPr>
          <p:cNvPr id="12" name="Content Placeholder 11"/>
          <p:cNvSpPr>
            <a:spLocks noGrp="1"/>
          </p:cNvSpPr>
          <p:nvPr>
            <p:ph sz="quarter" idx="12"/>
          </p:nvPr>
        </p:nvSpPr>
        <p:spPr>
          <a:xfrm>
            <a:off x="914400" y="1288087"/>
            <a:ext cx="10369296" cy="4977246"/>
          </a:xfrm>
        </p:spPr>
        <p:txBody>
          <a:bodyPr/>
          <a:lstStyle/>
          <a:p>
            <a:r>
              <a:rPr lang="en-US" dirty="0" smtClean="0"/>
              <a:t>Documentation</a:t>
            </a:r>
          </a:p>
          <a:p>
            <a:pPr lvl="1"/>
            <a:r>
              <a:rPr lang="en-US" dirty="0">
                <a:hlinkClick r:id="rId5"/>
              </a:rPr>
              <a:t>https://developers.arcgis.com/javascript/latest/api-reference/esri-geometry-</a:t>
            </a:r>
            <a:r>
              <a:rPr lang="en-US" dirty="0" smtClean="0">
                <a:hlinkClick r:id="rId5"/>
              </a:rPr>
              <a:t>geometryEngine.html</a:t>
            </a:r>
            <a:endParaRPr lang="en-US" dirty="0" smtClean="0"/>
          </a:p>
          <a:p>
            <a:pPr lvl="1"/>
            <a:r>
              <a:rPr lang="en-US" dirty="0">
                <a:hlinkClick r:id="rId6"/>
              </a:rPr>
              <a:t>https://developers.arcgis.com/javascript/latest/api-reference/esri-geometry-</a:t>
            </a:r>
            <a:r>
              <a:rPr lang="en-US" dirty="0" smtClean="0">
                <a:hlinkClick r:id="rId6"/>
              </a:rPr>
              <a:t>geometryEngineAsync.html</a:t>
            </a:r>
            <a:endParaRPr lang="en-US" dirty="0" smtClean="0"/>
          </a:p>
          <a:p>
            <a:pPr lvl="1"/>
            <a:endParaRPr lang="en-US" dirty="0" smtClean="0"/>
          </a:p>
          <a:p>
            <a:r>
              <a:rPr lang="en-US" dirty="0" smtClean="0"/>
              <a:t>Blogs</a:t>
            </a:r>
          </a:p>
          <a:p>
            <a:pPr lvl="1"/>
            <a:r>
              <a:rPr lang="en-US" dirty="0" smtClean="0">
                <a:hlinkClick r:id="rId7"/>
              </a:rPr>
              <a:t>Testing spatial relationships and editing</a:t>
            </a:r>
            <a:endParaRPr lang="en-US" dirty="0" smtClean="0"/>
          </a:p>
          <a:p>
            <a:pPr lvl="1"/>
            <a:r>
              <a:rPr lang="en-US" dirty="0" smtClean="0">
                <a:hlinkClick r:id="rId8"/>
              </a:rPr>
              <a:t>Measurement</a:t>
            </a:r>
            <a:endParaRPr lang="en-US" dirty="0"/>
          </a:p>
          <a:p>
            <a:pPr lvl="1"/>
            <a:r>
              <a:rPr lang="en-US" dirty="0" smtClean="0">
                <a:hlinkClick r:id="rId9"/>
              </a:rPr>
              <a:t>Overlay analysis</a:t>
            </a:r>
            <a:endParaRPr lang="en-US" dirty="0" smtClean="0"/>
          </a:p>
          <a:p>
            <a:pPr marL="283464" lvl="1" indent="0">
              <a:buNone/>
            </a:pPr>
            <a:endParaRPr lang="en-US" dirty="0" smtClean="0"/>
          </a:p>
          <a:p>
            <a:r>
              <a:rPr lang="en-US" dirty="0" smtClean="0"/>
              <a:t>Demos/samples</a:t>
            </a:r>
            <a:endParaRPr lang="en-US" dirty="0"/>
          </a:p>
          <a:p>
            <a:pPr lvl="1">
              <a:buFontTx/>
              <a:buChar char="-"/>
            </a:pPr>
            <a:r>
              <a:rPr lang="en-US" dirty="0" smtClean="0">
                <a:hlinkClick r:id="rId10"/>
              </a:rPr>
              <a:t>https</a:t>
            </a:r>
            <a:r>
              <a:rPr lang="en-US" dirty="0">
                <a:hlinkClick r:id="rId10"/>
              </a:rPr>
              <a:t>://github.com/ekenes/conferences/tree/master/ds</a:t>
            </a:r>
            <a:r>
              <a:rPr lang="en-US" dirty="0" smtClean="0">
                <a:hlinkClick r:id="rId10"/>
              </a:rPr>
              <a:t>-2017/geometry-engine</a:t>
            </a:r>
            <a:endParaRPr lang="en-US" dirty="0" smtClean="0"/>
          </a:p>
          <a:p>
            <a:pPr lvl="1">
              <a:buFontTx/>
              <a:buChar char="-"/>
            </a:pPr>
            <a:r>
              <a:rPr lang="en-US" dirty="0">
                <a:hlinkClick r:id="rId11"/>
              </a:rPr>
              <a:t>https://github.com/ekenes/esri-js-</a:t>
            </a:r>
            <a:r>
              <a:rPr lang="en-US" dirty="0" smtClean="0">
                <a:hlinkClick r:id="rId11"/>
              </a:rPr>
              <a:t>samples</a:t>
            </a:r>
            <a:endParaRPr lang="en-US" dirty="0" smtClean="0"/>
          </a:p>
          <a:p>
            <a:pPr marL="283464" lvl="1" indent="0">
              <a:buNone/>
            </a:pPr>
            <a:endParaRPr lang="en-US" dirty="0" smtClean="0"/>
          </a:p>
        </p:txBody>
      </p:sp>
    </p:spTree>
    <p:extLst>
      <p:ext uri="{BB962C8B-B14F-4D97-AF65-F5344CB8AC3E}">
        <p14:creationId xmlns:p14="http://schemas.microsoft.com/office/powerpoint/2010/main" val="7579985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DevSummit</a:t>
            </a:r>
          </a:p>
        </p:txBody>
      </p:sp>
      <p:sp>
        <p:nvSpPr>
          <p:cNvPr id="10" name="TextBox 9"/>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0" name="Curved Right Arrow 19"/>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6745102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Relationships</a:t>
            </a:r>
            <a:endParaRPr lang="en-US" sz="2400" dirty="0"/>
          </a:p>
        </p:txBody>
      </p:sp>
      <p:sp>
        <p:nvSpPr>
          <p:cNvPr id="2" name="Regular Pentagon 1"/>
          <p:cNvSpPr/>
          <p:nvPr/>
        </p:nvSpPr>
        <p:spPr bwMode="auto">
          <a:xfrm>
            <a:off x="1294131" y="1676742"/>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9" name="Regular Pentagon 8"/>
          <p:cNvSpPr/>
          <p:nvPr/>
        </p:nvSpPr>
        <p:spPr bwMode="auto">
          <a:xfrm>
            <a:off x="2021643" y="1904760"/>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Regular Pentagon 12"/>
          <p:cNvSpPr/>
          <p:nvPr/>
        </p:nvSpPr>
        <p:spPr bwMode="auto">
          <a:xfrm>
            <a:off x="5638353" y="172009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Regular Pentagon 13"/>
          <p:cNvSpPr/>
          <p:nvPr/>
        </p:nvSpPr>
        <p:spPr bwMode="auto">
          <a:xfrm>
            <a:off x="9740523" y="4023113"/>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Regular Pentagon 14"/>
          <p:cNvSpPr/>
          <p:nvPr/>
        </p:nvSpPr>
        <p:spPr bwMode="auto">
          <a:xfrm>
            <a:off x="6561909" y="4719701"/>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5" name="Straight Connector 4"/>
          <p:cNvCxnSpPr/>
          <p:nvPr/>
        </p:nvCxnSpPr>
        <p:spPr bwMode="auto">
          <a:xfrm flipV="1">
            <a:off x="5214677" y="2315115"/>
            <a:ext cx="2305845" cy="480831"/>
          </a:xfrm>
          <a:prstGeom prst="line">
            <a:avLst/>
          </a:prstGeom>
          <a:noFill/>
          <a:ln w="57150" cap="flat" cmpd="sng" algn="ctr">
            <a:solidFill>
              <a:srgbClr val="FF6600"/>
            </a:solidFill>
            <a:prstDash val="solid"/>
            <a:round/>
            <a:headEnd type="none" w="med" len="med"/>
            <a:tailEnd type="none" w="med" len="med"/>
          </a:ln>
          <a:effectLst/>
        </p:spPr>
      </p:cxnSp>
      <p:sp>
        <p:nvSpPr>
          <p:cNvPr id="17" name="Regular Pentagon 16"/>
          <p:cNvSpPr/>
          <p:nvPr/>
        </p:nvSpPr>
        <p:spPr bwMode="auto">
          <a:xfrm>
            <a:off x="9797153" y="4093471"/>
            <a:ext cx="1348479" cy="1276021"/>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8" name="Regular Pentagon 17"/>
          <p:cNvSpPr/>
          <p:nvPr/>
        </p:nvSpPr>
        <p:spPr bwMode="auto">
          <a:xfrm>
            <a:off x="3665437" y="3707638"/>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Regular Pentagon 18"/>
          <p:cNvSpPr/>
          <p:nvPr/>
        </p:nvSpPr>
        <p:spPr bwMode="auto">
          <a:xfrm rot="3434056">
            <a:off x="4161748" y="4240724"/>
            <a:ext cx="462402" cy="485947"/>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gular Pentagon 19"/>
          <p:cNvSpPr/>
          <p:nvPr/>
        </p:nvSpPr>
        <p:spPr bwMode="auto">
          <a:xfrm>
            <a:off x="8835192" y="98015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21" name="Straight Connector 20"/>
          <p:cNvCxnSpPr/>
          <p:nvPr/>
        </p:nvCxnSpPr>
        <p:spPr bwMode="auto">
          <a:xfrm flipH="1">
            <a:off x="9952230" y="1394838"/>
            <a:ext cx="424302" cy="1206510"/>
          </a:xfrm>
          <a:prstGeom prst="line">
            <a:avLst/>
          </a:prstGeom>
          <a:noFill/>
          <a:ln w="57150" cap="flat" cmpd="sng" algn="ctr">
            <a:solidFill>
              <a:srgbClr val="FF6600"/>
            </a:solidFill>
            <a:prstDash val="solid"/>
            <a:round/>
            <a:headEnd type="none" w="med" len="med"/>
            <a:tailEnd type="none" w="med" len="med"/>
          </a:ln>
          <a:effectLst/>
        </p:spPr>
      </p:cxnSp>
      <p:sp>
        <p:nvSpPr>
          <p:cNvPr id="24" name="Rectangle 23"/>
          <p:cNvSpPr/>
          <p:nvPr/>
        </p:nvSpPr>
        <p:spPr>
          <a:xfrm>
            <a:off x="3075689" y="1633619"/>
            <a:ext cx="1621483" cy="523220"/>
          </a:xfrm>
          <a:prstGeom prst="rect">
            <a:avLst/>
          </a:prstGeom>
        </p:spPr>
        <p:txBody>
          <a:bodyPr wrap="none">
            <a:spAutoFit/>
          </a:bodyPr>
          <a:lstStyle/>
          <a:p>
            <a:r>
              <a:rPr lang="en-US" sz="2800" dirty="0"/>
              <a:t>Overlaps</a:t>
            </a:r>
            <a:endParaRPr lang="en-US" dirty="0"/>
          </a:p>
        </p:txBody>
      </p:sp>
      <p:sp>
        <p:nvSpPr>
          <p:cNvPr id="25" name="Rectangle 24"/>
          <p:cNvSpPr/>
          <p:nvPr/>
        </p:nvSpPr>
        <p:spPr>
          <a:xfrm>
            <a:off x="6966986" y="2774716"/>
            <a:ext cx="1501558" cy="523220"/>
          </a:xfrm>
          <a:prstGeom prst="rect">
            <a:avLst/>
          </a:prstGeom>
        </p:spPr>
        <p:txBody>
          <a:bodyPr wrap="none">
            <a:spAutoFit/>
          </a:bodyPr>
          <a:lstStyle/>
          <a:p>
            <a:r>
              <a:rPr lang="en-US" sz="2800" dirty="0"/>
              <a:t>Crosses</a:t>
            </a:r>
            <a:endParaRPr lang="en-US" dirty="0"/>
          </a:p>
        </p:txBody>
      </p:sp>
      <p:sp>
        <p:nvSpPr>
          <p:cNvPr id="26" name="Rectangle 25"/>
          <p:cNvSpPr/>
          <p:nvPr/>
        </p:nvSpPr>
        <p:spPr>
          <a:xfrm>
            <a:off x="7841234" y="5851267"/>
            <a:ext cx="1741232" cy="523220"/>
          </a:xfrm>
          <a:prstGeom prst="rect">
            <a:avLst/>
          </a:prstGeom>
        </p:spPr>
        <p:txBody>
          <a:bodyPr wrap="none">
            <a:spAutoFit/>
          </a:bodyPr>
          <a:lstStyle/>
          <a:p>
            <a:r>
              <a:rPr lang="en-US" sz="2800" dirty="0"/>
              <a:t>Intersects</a:t>
            </a:r>
            <a:endParaRPr lang="en-US" dirty="0"/>
          </a:p>
        </p:txBody>
      </p:sp>
      <p:sp>
        <p:nvSpPr>
          <p:cNvPr id="27" name="Rectangle 26"/>
          <p:cNvSpPr/>
          <p:nvPr/>
        </p:nvSpPr>
        <p:spPr>
          <a:xfrm>
            <a:off x="9007644" y="3634564"/>
            <a:ext cx="1282573" cy="523220"/>
          </a:xfrm>
          <a:prstGeom prst="rect">
            <a:avLst/>
          </a:prstGeom>
        </p:spPr>
        <p:txBody>
          <a:bodyPr wrap="none">
            <a:spAutoFit/>
          </a:bodyPr>
          <a:lstStyle/>
          <a:p>
            <a:r>
              <a:rPr lang="en-US" sz="2800" dirty="0"/>
              <a:t>Equals</a:t>
            </a:r>
          </a:p>
        </p:txBody>
      </p:sp>
      <p:sp>
        <p:nvSpPr>
          <p:cNvPr id="28" name="Rectangle 27"/>
          <p:cNvSpPr/>
          <p:nvPr/>
        </p:nvSpPr>
        <p:spPr>
          <a:xfrm>
            <a:off x="2294383" y="4023113"/>
            <a:ext cx="1182285" cy="523220"/>
          </a:xfrm>
          <a:prstGeom prst="rect">
            <a:avLst/>
          </a:prstGeom>
        </p:spPr>
        <p:txBody>
          <a:bodyPr wrap="none">
            <a:spAutoFit/>
          </a:bodyPr>
          <a:lstStyle/>
          <a:p>
            <a:r>
              <a:rPr lang="en-US" sz="2800" dirty="0" smtClean="0"/>
              <a:t>Within</a:t>
            </a:r>
            <a:endParaRPr lang="en-US" dirty="0"/>
          </a:p>
        </p:txBody>
      </p:sp>
      <p:sp>
        <p:nvSpPr>
          <p:cNvPr id="29" name="Rectangle 28"/>
          <p:cNvSpPr/>
          <p:nvPr/>
        </p:nvSpPr>
        <p:spPr>
          <a:xfrm>
            <a:off x="10434512" y="980154"/>
            <a:ext cx="1522071" cy="523220"/>
          </a:xfrm>
          <a:prstGeom prst="rect">
            <a:avLst/>
          </a:prstGeom>
        </p:spPr>
        <p:txBody>
          <a:bodyPr wrap="none">
            <a:spAutoFit/>
          </a:bodyPr>
          <a:lstStyle/>
          <a:p>
            <a:r>
              <a:rPr lang="en-US" sz="2800" dirty="0"/>
              <a:t>Touches</a:t>
            </a:r>
            <a:endParaRPr lang="en-US" dirty="0"/>
          </a:p>
        </p:txBody>
      </p:sp>
      <p:sp>
        <p:nvSpPr>
          <p:cNvPr id="31" name="Oval 30"/>
          <p:cNvSpPr/>
          <p:nvPr/>
        </p:nvSpPr>
        <p:spPr bwMode="auto">
          <a:xfrm>
            <a:off x="7198676" y="5434206"/>
            <a:ext cx="160300" cy="14259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p:cNvSpPr/>
          <p:nvPr/>
        </p:nvSpPr>
        <p:spPr>
          <a:xfrm>
            <a:off x="270431" y="6174432"/>
            <a:ext cx="2108269" cy="400110"/>
          </a:xfrm>
          <a:prstGeom prst="rect">
            <a:avLst/>
          </a:prstGeom>
          <a:noFill/>
        </p:spPr>
        <p:txBody>
          <a:bodyPr wrap="none">
            <a:spAutoFit/>
          </a:bodyPr>
          <a:lstStyle/>
          <a:p>
            <a:r>
              <a:rPr lang="en-US" sz="2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Orchards Demo</a:t>
            </a:r>
            <a:endParaRPr lang="en-US" sz="1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7323884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6" name="Rectangle 5"/>
          <p:cNvSpPr/>
          <p:nvPr/>
        </p:nvSpPr>
        <p:spPr>
          <a:xfrm>
            <a:off x="1534325" y="1880651"/>
            <a:ext cx="1122848" cy="523220"/>
          </a:xfrm>
          <a:prstGeom prst="rect">
            <a:avLst/>
          </a:prstGeom>
        </p:spPr>
        <p:txBody>
          <a:bodyPr wrap="none">
            <a:spAutoFit/>
          </a:bodyPr>
          <a:lstStyle/>
          <a:p>
            <a:r>
              <a:rPr lang="en-US" sz="2800" dirty="0"/>
              <a:t>Union</a:t>
            </a:r>
          </a:p>
        </p:txBody>
      </p:sp>
      <p:sp>
        <p:nvSpPr>
          <p:cNvPr id="23" name="Rectangle 22"/>
          <p:cNvSpPr/>
          <p:nvPr/>
        </p:nvSpPr>
        <p:spPr>
          <a:xfrm>
            <a:off x="9184104" y="4278002"/>
            <a:ext cx="2040868" cy="523220"/>
          </a:xfrm>
          <a:prstGeom prst="rect">
            <a:avLst/>
          </a:prstGeom>
        </p:spPr>
        <p:txBody>
          <a:bodyPr wrap="none">
            <a:spAutoFit/>
          </a:bodyPr>
          <a:lstStyle/>
          <a:p>
            <a:r>
              <a:rPr lang="en-US" sz="2800" dirty="0"/>
              <a:t>Intersection</a:t>
            </a:r>
            <a:r>
              <a:rPr lang="en-US" dirty="0"/>
              <a:t> </a:t>
            </a:r>
          </a:p>
        </p:txBody>
      </p:sp>
      <p:sp>
        <p:nvSpPr>
          <p:cNvPr id="25" name="Rectangle 24"/>
          <p:cNvSpPr/>
          <p:nvPr/>
        </p:nvSpPr>
        <p:spPr>
          <a:xfrm>
            <a:off x="5842306" y="1869564"/>
            <a:ext cx="3610058" cy="523220"/>
          </a:xfrm>
          <a:prstGeom prst="rect">
            <a:avLst/>
          </a:prstGeom>
        </p:spPr>
        <p:txBody>
          <a:bodyPr wrap="none">
            <a:spAutoFit/>
          </a:bodyPr>
          <a:lstStyle/>
          <a:p>
            <a:r>
              <a:rPr lang="en-US" sz="2800" dirty="0"/>
              <a:t>Symmetric Difference</a:t>
            </a:r>
          </a:p>
        </p:txBody>
      </p:sp>
      <p:sp>
        <p:nvSpPr>
          <p:cNvPr id="26" name="Rectangle 25"/>
          <p:cNvSpPr/>
          <p:nvPr/>
        </p:nvSpPr>
        <p:spPr>
          <a:xfrm>
            <a:off x="4425874" y="4293032"/>
            <a:ext cx="803225" cy="523220"/>
          </a:xfrm>
          <a:prstGeom prst="rect">
            <a:avLst/>
          </a:prstGeom>
        </p:spPr>
        <p:txBody>
          <a:bodyPr wrap="none">
            <a:spAutoFit/>
          </a:bodyPr>
          <a:lstStyle/>
          <a:p>
            <a:r>
              <a:rPr lang="en-US" sz="2800" dirty="0"/>
              <a:t>Clip</a:t>
            </a:r>
            <a:endParaRPr lang="en-US" dirty="0"/>
          </a:p>
        </p:txBody>
      </p:sp>
      <p:pic>
        <p:nvPicPr>
          <p:cNvPr id="28" name="Picture 27" descr="Screen Shot 2016-02-18 at 11.31.4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8" y="2448561"/>
            <a:ext cx="3387352" cy="1678554"/>
          </a:xfrm>
          <a:prstGeom prst="rect">
            <a:avLst/>
          </a:prstGeom>
        </p:spPr>
      </p:pic>
      <p:pic>
        <p:nvPicPr>
          <p:cNvPr id="29" name="Picture 28" descr="Screen Shot 2016-02-18 at 11.3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073" y="4866037"/>
            <a:ext cx="3513315" cy="1463881"/>
          </a:xfrm>
          <a:prstGeom prst="rect">
            <a:avLst/>
          </a:prstGeom>
        </p:spPr>
      </p:pic>
      <p:pic>
        <p:nvPicPr>
          <p:cNvPr id="30" name="Picture 29" descr="Screen Shot 2016-02-18 at 11.31.3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4533" y="2403871"/>
            <a:ext cx="3842408" cy="1698749"/>
          </a:xfrm>
          <a:prstGeom prst="rect">
            <a:avLst/>
          </a:prstGeom>
        </p:spPr>
      </p:pic>
      <p:pic>
        <p:nvPicPr>
          <p:cNvPr id="31" name="Picture 30" descr="Screen Shot 2016-02-18 at 11.31.2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4406" y="4866037"/>
            <a:ext cx="3080264" cy="1726704"/>
          </a:xfrm>
          <a:prstGeom prst="rect">
            <a:avLst/>
          </a:prstGeom>
        </p:spPr>
      </p:pic>
      <p:sp>
        <p:nvSpPr>
          <p:cNvPr id="32" name="Rectangle 31"/>
          <p:cNvSpPr/>
          <p:nvPr/>
        </p:nvSpPr>
        <p:spPr>
          <a:xfrm>
            <a:off x="258665" y="6220293"/>
            <a:ext cx="1915909"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9"/>
              </a:rPr>
              <a:t>Utah land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Geometry Algebra/Overlay operations</a:t>
            </a:r>
            <a:endParaRPr lang="en-US" sz="2400" dirty="0"/>
          </a:p>
        </p:txBody>
      </p:sp>
    </p:spTree>
    <p:extLst>
      <p:ext uri="{BB962C8B-B14F-4D97-AF65-F5344CB8AC3E}">
        <p14:creationId xmlns:p14="http://schemas.microsoft.com/office/powerpoint/2010/main" val="25935744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32" name="Rectangle 31"/>
          <p:cNvSpPr/>
          <p:nvPr/>
        </p:nvSpPr>
        <p:spPr>
          <a:xfrm>
            <a:off x="258665" y="6220293"/>
            <a:ext cx="2723935"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Simplify polygon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Topological Correctness :  Simplify,  </a:t>
            </a:r>
            <a:r>
              <a:rPr lang="en-US" sz="2400" dirty="0" err="1" smtClean="0"/>
              <a:t>isSimple</a:t>
            </a:r>
            <a:endParaRPr lang="en-US" sz="2400" dirty="0"/>
          </a:p>
        </p:txBody>
      </p:sp>
      <p:pic>
        <p:nvPicPr>
          <p:cNvPr id="1026" name="Picture 2" descr="ITopologicalOperator IsSimple SimplePolygon Exam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239" y="1967771"/>
            <a:ext cx="5647771" cy="2017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opologicalOperator IsSimple SimplePoint Exam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1612" y="4557927"/>
            <a:ext cx="3766683" cy="18833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TopologicalOperator IsSimple SimplePolyline Examp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1445" y="1937777"/>
            <a:ext cx="4346850" cy="217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4290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22" y="3302698"/>
            <a:ext cx="8107680" cy="3560064"/>
          </a:xfrm>
          <a:prstGeom prst="rect">
            <a:avLst/>
          </a:prstGeom>
        </p:spPr>
      </p:pic>
      <p:sp>
        <p:nvSpPr>
          <p:cNvPr id="32" name="Rectangle 31"/>
          <p:cNvSpPr/>
          <p:nvPr/>
        </p:nvSpPr>
        <p:spPr>
          <a:xfrm>
            <a:off x="258665" y="6220293"/>
            <a:ext cx="249423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Nearest Vertex Demo</a:t>
            </a: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Nearest Vertices, Nearest Coordinates</a:t>
            </a:r>
            <a:endParaRPr lang="en-US" sz="2400" dirty="0"/>
          </a:p>
        </p:txBody>
      </p:sp>
      <p:sp>
        <p:nvSpPr>
          <p:cNvPr id="2" name="Freeform 1"/>
          <p:cNvSpPr/>
          <p:nvPr/>
        </p:nvSpPr>
        <p:spPr bwMode="auto">
          <a:xfrm>
            <a:off x="1797015" y="1929749"/>
            <a:ext cx="2097156" cy="2057400"/>
          </a:xfrm>
          <a:custGeom>
            <a:avLst/>
            <a:gdLst>
              <a:gd name="connsiteX0" fmla="*/ 2097156 w 2097156"/>
              <a:gd name="connsiteY0" fmla="*/ 0 h 2057400"/>
              <a:gd name="connsiteX1" fmla="*/ 477078 w 2097156"/>
              <a:gd name="connsiteY1" fmla="*/ 337931 h 2057400"/>
              <a:gd name="connsiteX2" fmla="*/ 1391478 w 2097156"/>
              <a:gd name="connsiteY2" fmla="*/ 1361661 h 2057400"/>
              <a:gd name="connsiteX3" fmla="*/ 0 w 2097156"/>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97156" h="2057400">
                <a:moveTo>
                  <a:pt x="2097156" y="0"/>
                </a:moveTo>
                <a:cubicBezTo>
                  <a:pt x="1345923" y="55494"/>
                  <a:pt x="594691" y="110988"/>
                  <a:pt x="477078" y="337931"/>
                </a:cubicBezTo>
                <a:cubicBezTo>
                  <a:pt x="359465" y="564874"/>
                  <a:pt x="1470991" y="1075083"/>
                  <a:pt x="1391478" y="1361661"/>
                </a:cubicBezTo>
                <a:cubicBezTo>
                  <a:pt x="1311965" y="1648239"/>
                  <a:pt x="655982" y="1852819"/>
                  <a:pt x="0" y="2057400"/>
                </a:cubicBezTo>
              </a:path>
            </a:pathLst>
          </a:custGeom>
          <a:noFill/>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Connector 4"/>
          <p:cNvCxnSpPr/>
          <p:nvPr/>
        </p:nvCxnSpPr>
        <p:spPr bwMode="auto">
          <a:xfrm flipV="1">
            <a:off x="4661452" y="1929749"/>
            <a:ext cx="2305878" cy="536087"/>
          </a:xfrm>
          <a:prstGeom prst="line">
            <a:avLst/>
          </a:prstGeom>
          <a:noFill/>
          <a:ln w="57150" cap="flat" cmpd="sng" algn="ctr">
            <a:solidFill>
              <a:schemeClr val="accent3">
                <a:lumMod val="75000"/>
              </a:schemeClr>
            </a:solidFill>
            <a:prstDash val="solid"/>
            <a:round/>
            <a:headEnd type="none" w="med" len="med"/>
            <a:tailEnd type="none" w="med" len="med"/>
          </a:ln>
          <a:effectLst/>
        </p:spPr>
      </p:cxnSp>
      <p:sp>
        <p:nvSpPr>
          <p:cNvPr id="7" name="Arc 6"/>
          <p:cNvSpPr/>
          <p:nvPr/>
        </p:nvSpPr>
        <p:spPr bwMode="auto">
          <a:xfrm rot="14918030">
            <a:off x="9118968" y="1766459"/>
            <a:ext cx="1560443" cy="2390368"/>
          </a:xfrm>
          <a:prstGeom prst="arc">
            <a:avLst>
              <a:gd name="adj1" fmla="val 13383945"/>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2" name="Arc 11"/>
          <p:cNvSpPr/>
          <p:nvPr/>
        </p:nvSpPr>
        <p:spPr bwMode="auto">
          <a:xfrm rot="21428488">
            <a:off x="4561059" y="4430209"/>
            <a:ext cx="1560443" cy="2390368"/>
          </a:xfrm>
          <a:prstGeom prst="arc">
            <a:avLst>
              <a:gd name="adj1" fmla="val 8809227"/>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0" name="Freeform 9"/>
          <p:cNvSpPr/>
          <p:nvPr/>
        </p:nvSpPr>
        <p:spPr bwMode="auto">
          <a:xfrm>
            <a:off x="7563678" y="4333461"/>
            <a:ext cx="2574235" cy="1918252"/>
          </a:xfrm>
          <a:custGeom>
            <a:avLst/>
            <a:gdLst>
              <a:gd name="connsiteX0" fmla="*/ 1630018 w 2574235"/>
              <a:gd name="connsiteY0" fmla="*/ 188843 h 1918252"/>
              <a:gd name="connsiteX1" fmla="*/ 487018 w 2574235"/>
              <a:gd name="connsiteY1" fmla="*/ 0 h 1918252"/>
              <a:gd name="connsiteX2" fmla="*/ 178905 w 2574235"/>
              <a:gd name="connsiteY2" fmla="*/ 447261 h 1918252"/>
              <a:gd name="connsiteX3" fmla="*/ 0 w 2574235"/>
              <a:gd name="connsiteY3" fmla="*/ 1381539 h 1918252"/>
              <a:gd name="connsiteX4" fmla="*/ 1292087 w 2574235"/>
              <a:gd name="connsiteY4" fmla="*/ 1918252 h 1918252"/>
              <a:gd name="connsiteX5" fmla="*/ 2117035 w 2574235"/>
              <a:gd name="connsiteY5" fmla="*/ 1620078 h 1918252"/>
              <a:gd name="connsiteX6" fmla="*/ 2574235 w 2574235"/>
              <a:gd name="connsiteY6" fmla="*/ 1063487 h 1918252"/>
              <a:gd name="connsiteX7" fmla="*/ 2136913 w 2574235"/>
              <a:gd name="connsiteY7" fmla="*/ 477078 h 1918252"/>
              <a:gd name="connsiteX8" fmla="*/ 1630018 w 2574235"/>
              <a:gd name="connsiteY8" fmla="*/ 188843 h 191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235" h="1918252">
                <a:moveTo>
                  <a:pt x="1630018" y="188843"/>
                </a:moveTo>
                <a:lnTo>
                  <a:pt x="487018" y="0"/>
                </a:lnTo>
                <a:lnTo>
                  <a:pt x="178905" y="447261"/>
                </a:lnTo>
                <a:lnTo>
                  <a:pt x="0" y="1381539"/>
                </a:lnTo>
                <a:lnTo>
                  <a:pt x="1292087" y="1918252"/>
                </a:lnTo>
                <a:lnTo>
                  <a:pt x="2117035" y="1620078"/>
                </a:lnTo>
                <a:lnTo>
                  <a:pt x="2574235" y="1063487"/>
                </a:lnTo>
                <a:lnTo>
                  <a:pt x="2136913" y="477078"/>
                </a:lnTo>
                <a:lnTo>
                  <a:pt x="1630018" y="188843"/>
                </a:lnTo>
                <a:close/>
              </a:path>
            </a:pathLst>
          </a:custGeom>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13" name="Straight Connector 12"/>
          <p:cNvCxnSpPr>
            <a:stCxn id="15" idx="5"/>
          </p:cNvCxnSpPr>
          <p:nvPr/>
        </p:nvCxnSpPr>
        <p:spPr bwMode="auto">
          <a:xfrm>
            <a:off x="5732752" y="3344120"/>
            <a:ext cx="2158918" cy="1208002"/>
          </a:xfrm>
          <a:prstGeom prst="line">
            <a:avLst/>
          </a:prstGeom>
          <a:noFill/>
          <a:ln w="28575" cap="flat" cmpd="sng" algn="ctr">
            <a:solidFill>
              <a:schemeClr val="tx1"/>
            </a:solidFill>
            <a:prstDash val="dash"/>
            <a:round/>
            <a:headEnd type="none" w="med" len="med"/>
            <a:tailEnd type="none" w="med" len="med"/>
          </a:ln>
          <a:effectLst/>
        </p:spPr>
      </p:cxnSp>
      <p:cxnSp>
        <p:nvCxnSpPr>
          <p:cNvPr id="22" name="Straight Connector 21"/>
          <p:cNvCxnSpPr>
            <a:stCxn id="15" idx="6"/>
          </p:cNvCxnSpPr>
          <p:nvPr/>
        </p:nvCxnSpPr>
        <p:spPr bwMode="auto">
          <a:xfrm flipV="1">
            <a:off x="5749969" y="3195638"/>
            <a:ext cx="3003506" cy="102298"/>
          </a:xfrm>
          <a:prstGeom prst="line">
            <a:avLst/>
          </a:prstGeom>
          <a:noFill/>
          <a:ln w="28575" cap="flat" cmpd="sng" algn="ctr">
            <a:solidFill>
              <a:schemeClr val="tx1"/>
            </a:solidFill>
            <a:prstDash val="dash"/>
            <a:round/>
            <a:headEnd type="none" w="med" len="med"/>
            <a:tailEnd type="none" w="med" len="med"/>
          </a:ln>
          <a:effectLst/>
        </p:spPr>
      </p:cxnSp>
      <p:cxnSp>
        <p:nvCxnSpPr>
          <p:cNvPr id="25" name="Straight Connector 24"/>
          <p:cNvCxnSpPr>
            <a:stCxn id="15" idx="0"/>
          </p:cNvCxnSpPr>
          <p:nvPr/>
        </p:nvCxnSpPr>
        <p:spPr bwMode="auto">
          <a:xfrm flipH="1" flipV="1">
            <a:off x="5443538" y="2347913"/>
            <a:ext cx="247648" cy="884708"/>
          </a:xfrm>
          <a:prstGeom prst="line">
            <a:avLst/>
          </a:prstGeom>
          <a:noFill/>
          <a:ln w="28575" cap="flat" cmpd="sng" algn="ctr">
            <a:solidFill>
              <a:schemeClr val="tx1"/>
            </a:solidFill>
            <a:prstDash val="dash"/>
            <a:round/>
            <a:headEnd type="none" w="med" len="med"/>
            <a:tailEnd type="none" w="med" len="med"/>
          </a:ln>
          <a:effectLst/>
        </p:spPr>
      </p:cxnSp>
      <p:cxnSp>
        <p:nvCxnSpPr>
          <p:cNvPr id="29" name="Straight Connector 28"/>
          <p:cNvCxnSpPr>
            <a:stCxn id="15" idx="2"/>
          </p:cNvCxnSpPr>
          <p:nvPr/>
        </p:nvCxnSpPr>
        <p:spPr bwMode="auto">
          <a:xfrm flipH="1" flipV="1">
            <a:off x="3206958" y="3232621"/>
            <a:ext cx="2425445" cy="65315"/>
          </a:xfrm>
          <a:prstGeom prst="line">
            <a:avLst/>
          </a:prstGeom>
          <a:noFill/>
          <a:ln w="28575" cap="flat" cmpd="sng" algn="ctr">
            <a:solidFill>
              <a:schemeClr val="tx1"/>
            </a:solidFill>
            <a:prstDash val="dash"/>
            <a:round/>
            <a:headEnd type="none" w="med" len="med"/>
            <a:tailEnd type="none" w="med" len="med"/>
          </a:ln>
          <a:effectLst/>
        </p:spPr>
      </p:cxnSp>
      <p:cxnSp>
        <p:nvCxnSpPr>
          <p:cNvPr id="35" name="Straight Connector 34"/>
          <p:cNvCxnSpPr>
            <a:endCxn id="15" idx="4"/>
          </p:cNvCxnSpPr>
          <p:nvPr/>
        </p:nvCxnSpPr>
        <p:spPr bwMode="auto">
          <a:xfrm flipV="1">
            <a:off x="5341280" y="3363250"/>
            <a:ext cx="349906" cy="1040252"/>
          </a:xfrm>
          <a:prstGeom prst="line">
            <a:avLst/>
          </a:prstGeom>
          <a:noFill/>
          <a:ln w="28575" cap="flat" cmpd="sng" algn="ctr">
            <a:solidFill>
              <a:schemeClr val="tx1"/>
            </a:solidFill>
            <a:prstDash val="dash"/>
            <a:round/>
            <a:headEnd type="none" w="med" len="med"/>
            <a:tailEnd type="none" w="med" len="med"/>
          </a:ln>
          <a:effectLst/>
        </p:spPr>
      </p:cxnSp>
      <p:sp>
        <p:nvSpPr>
          <p:cNvPr id="15" name="Oval 14"/>
          <p:cNvSpPr/>
          <p:nvPr/>
        </p:nvSpPr>
        <p:spPr bwMode="auto">
          <a:xfrm>
            <a:off x="5632403" y="3232621"/>
            <a:ext cx="117566" cy="130629"/>
          </a:xfrm>
          <a:prstGeom prst="ellipse">
            <a:avLst/>
          </a:prstGeom>
          <a:solidFill>
            <a:srgbClr val="03F0FF"/>
          </a:solidFill>
          <a:ln>
            <a:solidFill>
              <a:srgbClr val="03F0FF"/>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6" name="Oval 35"/>
          <p:cNvSpPr/>
          <p:nvPr/>
        </p:nvSpPr>
        <p:spPr bwMode="auto">
          <a:xfrm>
            <a:off x="5356520" y="2206965"/>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7" name="Oval 36"/>
          <p:cNvSpPr/>
          <p:nvPr/>
        </p:nvSpPr>
        <p:spPr bwMode="auto">
          <a:xfrm>
            <a:off x="8699795" y="3125085"/>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8" name="Oval 37"/>
          <p:cNvSpPr/>
          <p:nvPr/>
        </p:nvSpPr>
        <p:spPr bwMode="auto">
          <a:xfrm>
            <a:off x="7847583" y="4486807"/>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9" name="Oval 38"/>
          <p:cNvSpPr/>
          <p:nvPr/>
        </p:nvSpPr>
        <p:spPr bwMode="auto">
          <a:xfrm>
            <a:off x="5282497" y="4356178"/>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0" name="Oval 39"/>
          <p:cNvSpPr/>
          <p:nvPr/>
        </p:nvSpPr>
        <p:spPr bwMode="auto">
          <a:xfrm>
            <a:off x="3123002" y="3151408"/>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623452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466025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geodesic and planar measurement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Rectangle 5"/>
          <p:cNvSpPr/>
          <p:nvPr/>
        </p:nvSpPr>
        <p:spPr>
          <a:xfrm>
            <a:off x="775202" y="1989861"/>
            <a:ext cx="3188693" cy="1815882"/>
          </a:xfrm>
          <a:prstGeom prst="rect">
            <a:avLst/>
          </a:prstGeom>
        </p:spPr>
        <p:txBody>
          <a:bodyPr wrap="none">
            <a:spAutoFit/>
          </a:bodyPr>
          <a:lstStyle/>
          <a:p>
            <a:pPr marL="457200" indent="-457200">
              <a:buFont typeface="Arial" panose="020B0604020202020204" pitchFamily="34" charset="0"/>
              <a:buChar char="•"/>
            </a:pPr>
            <a:r>
              <a:rPr lang="en-US" sz="2800" dirty="0" err="1" smtClean="0"/>
              <a:t>geodesicLength</a:t>
            </a:r>
            <a:endParaRPr lang="en-US" sz="2800" dirty="0" smtClean="0"/>
          </a:p>
          <a:p>
            <a:pPr marL="457200" indent="-457200">
              <a:buFont typeface="Arial" panose="020B0604020202020204" pitchFamily="34" charset="0"/>
              <a:buChar char="•"/>
            </a:pPr>
            <a:r>
              <a:rPr lang="en-US" sz="2800" dirty="0" err="1" smtClean="0"/>
              <a:t>planarLength</a:t>
            </a:r>
            <a:endParaRPr lang="en-US" sz="2800" dirty="0" smtClean="0"/>
          </a:p>
          <a:p>
            <a:pPr marL="457200" indent="-457200">
              <a:buFont typeface="Arial" panose="020B0604020202020204" pitchFamily="34" charset="0"/>
              <a:buChar char="•"/>
            </a:pPr>
            <a:r>
              <a:rPr lang="en-US" sz="2800" dirty="0" err="1" smtClean="0"/>
              <a:t>geodesicArea</a:t>
            </a:r>
            <a:endParaRPr lang="en-US" sz="2800" dirty="0" smtClean="0"/>
          </a:p>
          <a:p>
            <a:pPr marL="457200" indent="-457200">
              <a:buFont typeface="Arial" panose="020B0604020202020204" pitchFamily="34" charset="0"/>
              <a:buChar char="•"/>
            </a:pPr>
            <a:r>
              <a:rPr lang="en-US" sz="2800" dirty="0" err="1" smtClean="0"/>
              <a:t>planarArea</a:t>
            </a:r>
            <a:endParaRPr lang="en-US" sz="2800" dirty="0"/>
          </a:p>
        </p:txBody>
      </p:sp>
      <p:pic>
        <p:nvPicPr>
          <p:cNvPr id="14" name="Picture 13" descr="Screen Shot 2016-02-18 at 11.49.3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197" y="2120950"/>
            <a:ext cx="7860189" cy="3856582"/>
          </a:xfrm>
          <a:prstGeom prst="rect">
            <a:avLst/>
          </a:prstGeom>
        </p:spPr>
      </p:pic>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Distances and Measurements</a:t>
            </a:r>
            <a:endParaRPr lang="en-US" sz="2400" dirty="0"/>
          </a:p>
        </p:txBody>
      </p:sp>
    </p:spTree>
    <p:extLst>
      <p:ext uri="{BB962C8B-B14F-4D97-AF65-F5344CB8AC3E}">
        <p14:creationId xmlns:p14="http://schemas.microsoft.com/office/powerpoint/2010/main" val="1802055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1082348"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Missiles</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Buffering and Geodesic Buffering</a:t>
            </a:r>
            <a:endParaRPr lang="en-US" sz="2400" dirty="0"/>
          </a:p>
        </p:txBody>
      </p:sp>
      <p:pic>
        <p:nvPicPr>
          <p:cNvPr id="6" name="Picture 5"/>
          <p:cNvPicPr>
            <a:picLocks noChangeAspect="1"/>
          </p:cNvPicPr>
          <p:nvPr/>
        </p:nvPicPr>
        <p:blipFill>
          <a:blip r:embed="rId5"/>
          <a:stretch>
            <a:fillRect/>
          </a:stretch>
        </p:blipFill>
        <p:spPr>
          <a:xfrm>
            <a:off x="6347790" y="2054169"/>
            <a:ext cx="4813853" cy="3712874"/>
          </a:xfrm>
          <a:prstGeom prst="rect">
            <a:avLst/>
          </a:prstGeom>
        </p:spPr>
      </p:pic>
      <p:pic>
        <p:nvPicPr>
          <p:cNvPr id="7" name="Picture 6"/>
          <p:cNvPicPr>
            <a:picLocks noChangeAspect="1"/>
          </p:cNvPicPr>
          <p:nvPr/>
        </p:nvPicPr>
        <p:blipFill>
          <a:blip r:embed="rId6"/>
          <a:stretch>
            <a:fillRect/>
          </a:stretch>
        </p:blipFill>
        <p:spPr>
          <a:xfrm>
            <a:off x="749400" y="2054169"/>
            <a:ext cx="4848991" cy="3689450"/>
          </a:xfrm>
          <a:prstGeom prst="rect">
            <a:avLst/>
          </a:prstGeom>
        </p:spPr>
      </p:pic>
    </p:spTree>
    <p:extLst>
      <p:ext uri="{BB962C8B-B14F-4D97-AF65-F5344CB8AC3E}">
        <p14:creationId xmlns:p14="http://schemas.microsoft.com/office/powerpoint/2010/main" val="12557728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mso-contentType ?>
<FormTemplates xmlns="http://schemas.microsoft.com/sharepoint/v3/contenttype/forms">
  <Display>DocumentLibraryForm</Display>
  <Edit>DocumentLibraryForm</Edit>
  <New>DocumentLibraryForm</New>
</FormTemplates>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10.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1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2.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13.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4.xml><?xml version="1.0" encoding="utf-8"?>
<ds:datastoreItem xmlns:ds="http://schemas.openxmlformats.org/officeDocument/2006/customXml" ds:itemID="{81E133DB-697E-4C10-B192-8899027B1EC6}">
  <ds:schemaRefs>
    <ds:schemaRef ds:uri="http://schemas.microsoft.com/office/2006/metadata/properties"/>
    <ds:schemaRef ds:uri="http://schemas.microsoft.com/office/infopath/2007/PartnerControls"/>
    <ds:schemaRef ds:uri="http://schemas.microsoft.com/sharepoint/v3"/>
  </ds:schemaRefs>
</ds:datastoreItem>
</file>

<file path=customXml/itemProps15.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6.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1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18.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19.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2.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20.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21.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22.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23.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24.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25.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6.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27.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28.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29.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3.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30.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31.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2.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33.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34.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35.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6.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37.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38.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9.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4.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0.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41.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42.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4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44.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45.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46.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47.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48.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49.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5.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0.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51.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52.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3.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54.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55.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56.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57.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58.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59.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60.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6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2.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63.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64.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5.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6.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6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68.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7.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8.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9.xml><?xml version="1.0" encoding="utf-8"?>
<ds:datastoreItem xmlns:ds="http://schemas.openxmlformats.org/officeDocument/2006/customXml" ds:itemID="{C4AF463C-FA8B-436D-9853-3318650FDAB8}">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3304</Words>
  <Application>Microsoft Macintosh PowerPoint</Application>
  <PresentationFormat>Custom</PresentationFormat>
  <Paragraphs>523</Paragraphs>
  <Slides>33</Slides>
  <Notes>31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Esri_Corporate_Template-Dark</vt:lpstr>
      <vt:lpstr>Building Interactive Web Apps Using the JavaScript API's Geometry Engine</vt:lpstr>
      <vt:lpstr>Session Goals</vt:lpstr>
      <vt:lpstr>Geometry</vt:lpstr>
      <vt:lpstr>Geometry Engine: what is it?</vt:lpstr>
      <vt:lpstr>Geometry Engine: what is it?</vt:lpstr>
      <vt:lpstr>Geometry Engine: what is it?</vt:lpstr>
      <vt:lpstr>Geometry Engine: what is it?</vt:lpstr>
      <vt:lpstr>PowerPoint Presentation</vt:lpstr>
      <vt:lpstr>PowerPoint Presentation</vt:lpstr>
      <vt:lpstr>PowerPoint Presentation</vt:lpstr>
      <vt:lpstr>I can do this already….</vt:lpstr>
      <vt:lpstr>User Experience: Interactivity</vt:lpstr>
      <vt:lpstr>User Experience: Interactivity</vt:lpstr>
      <vt:lpstr>Demo</vt:lpstr>
      <vt:lpstr>Writing Apps with the Geometry Engine</vt:lpstr>
      <vt:lpstr>Geometry Engine : Writing Code</vt:lpstr>
      <vt:lpstr>Geometry Service : Code Comparison </vt:lpstr>
      <vt:lpstr>Building an Editing App</vt:lpstr>
      <vt:lpstr>Building Analysis Apps</vt:lpstr>
      <vt:lpstr>Synchronous versus Asynchronous</vt:lpstr>
      <vt:lpstr>Geometry Engine Async</vt:lpstr>
      <vt:lpstr>Asynchronous Patterns</vt:lpstr>
      <vt:lpstr>Geometry Engine Internals</vt:lpstr>
      <vt:lpstr>Spatial Tolerance</vt:lpstr>
      <vt:lpstr>Spatial Tolerance</vt:lpstr>
      <vt:lpstr>PowerPoint Presentation</vt:lpstr>
      <vt:lpstr>Coordinate Systems</vt:lpstr>
      <vt:lpstr>When to Use the GeometryEngine</vt:lpstr>
      <vt:lpstr>Geometry Engine: Trade-offs</vt:lpstr>
      <vt:lpstr>Geometry Engine Resources</vt:lpstr>
      <vt:lpstr>Resources</vt:lpstr>
      <vt:lpstr>Please Take Our Survey! </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2017-03-03T06:39:49Z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